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81" r:id="rId3"/>
    <p:sldId id="258" r:id="rId4"/>
    <p:sldId id="257" r:id="rId5"/>
    <p:sldId id="279" r:id="rId6"/>
    <p:sldId id="259" r:id="rId7"/>
    <p:sldId id="260" r:id="rId8"/>
    <p:sldId id="289" r:id="rId9"/>
    <p:sldId id="261" r:id="rId10"/>
    <p:sldId id="290" r:id="rId11"/>
    <p:sldId id="262" r:id="rId12"/>
    <p:sldId id="291" r:id="rId13"/>
    <p:sldId id="287" r:id="rId14"/>
    <p:sldId id="263" r:id="rId15"/>
    <p:sldId id="264" r:id="rId16"/>
    <p:sldId id="288" r:id="rId17"/>
    <p:sldId id="284" r:id="rId18"/>
    <p:sldId id="285" r:id="rId19"/>
    <p:sldId id="274" r:id="rId20"/>
    <p:sldId id="269" r:id="rId21"/>
    <p:sldId id="270" r:id="rId22"/>
    <p:sldId id="271" r:id="rId23"/>
    <p:sldId id="265" r:id="rId24"/>
    <p:sldId id="283" r:id="rId25"/>
    <p:sldId id="272" r:id="rId26"/>
    <p:sldId id="273" r:id="rId27"/>
    <p:sldId id="275" r:id="rId28"/>
    <p:sldId id="276" r:id="rId29"/>
    <p:sldId id="277" r:id="rId30"/>
    <p:sldId id="292" r:id="rId31"/>
  </p:sldIdLst>
  <p:sldSz cx="9144000" cy="6858000" type="screen4x3"/>
  <p:notesSz cx="9979025" cy="683418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53">
          <p15:clr>
            <a:srgbClr val="A4A3A4"/>
          </p15:clr>
        </p15:guide>
        <p15:guide id="2" pos="3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EC86"/>
    <a:srgbClr val="FF0000"/>
    <a:srgbClr val="A6DBDA"/>
    <a:srgbClr val="EBE606"/>
    <a:srgbClr val="FDA0A0"/>
    <a:srgbClr val="C00000"/>
    <a:srgbClr val="A00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158" autoAdjust="0"/>
    <p:restoredTop sz="94660"/>
  </p:normalViewPr>
  <p:slideViewPr>
    <p:cSldViewPr>
      <p:cViewPr varScale="1">
        <p:scale>
          <a:sx n="121" d="100"/>
          <a:sy n="121" d="100"/>
        </p:scale>
        <p:origin x="9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153"/>
        <p:guide pos="3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938" cy="341313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51500" y="0"/>
            <a:ext cx="4325938" cy="341313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F89BD61-9739-4ECC-92CC-DCEF7ED94B25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91288"/>
            <a:ext cx="4325938" cy="341312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51500" y="6491288"/>
            <a:ext cx="4325938" cy="341312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C5506FD-BBF8-4E76-A1E6-964FA46D6B1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2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4350" cy="341313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51500" y="0"/>
            <a:ext cx="4325938" cy="341313"/>
          </a:xfrm>
          <a:prstGeom prst="rect">
            <a:avLst/>
          </a:prstGeom>
        </p:spPr>
        <p:txBody>
          <a:bodyPr vert="horz" lIns="92208" tIns="46104" rIns="92208" bIns="4610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227A2A9-E2DD-45FB-8479-BA233BCE38E4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81363" y="512763"/>
            <a:ext cx="3416300" cy="25622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208" tIns="46104" rIns="92208" bIns="46104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8538" y="3246438"/>
            <a:ext cx="7981950" cy="3074987"/>
          </a:xfrm>
          <a:prstGeom prst="rect">
            <a:avLst/>
          </a:prstGeom>
        </p:spPr>
        <p:txBody>
          <a:bodyPr vert="horz" lIns="92208" tIns="46104" rIns="92208" bIns="46104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91288"/>
            <a:ext cx="4324350" cy="341312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51500" y="6491288"/>
            <a:ext cx="4325938" cy="341312"/>
          </a:xfrm>
          <a:prstGeom prst="rect">
            <a:avLst/>
          </a:prstGeom>
        </p:spPr>
        <p:txBody>
          <a:bodyPr vert="horz" lIns="92208" tIns="46104" rIns="92208" bIns="4610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29490C91-97EE-4049-AEDA-5647127E33A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6567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245E09-6F4F-4D77-A77B-AC8F965CBB95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8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4B5218C-F578-4D15-BCF5-BB16E07FE526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428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E8E3D2-340C-4EA3-BEC2-AF114A2A560E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60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82E538-02BB-4DF0-9E29-A926D6CB173C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80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7544C2-202A-45FB-A326-0B9E7418A3D8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67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3E0A77-BFA5-472D-AEF0-9B1A6DE22F8B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941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7B1E06-F599-40F1-A8CF-8F9870CDE943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478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1544DDD-CB90-4E02-B3FD-168382227F49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227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C3DC95-A4ED-4E2E-B67A-7D7B3FA1C960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870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2011AA-9F58-4135-8BB3-0FCA5B748E34}" type="slidenum">
              <a:rPr lang="ko-KR" altLang="en-US" smtClean="0"/>
              <a:pPr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456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7DF4F2-E320-49CC-8DC1-181E9D46E287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06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64629-1C2E-446A-9919-180D1319C34E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527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326A8-DD17-4557-906E-CCE8ED68168E}" type="slidenum">
              <a:rPr lang="ko-KR" altLang="en-US" smtClean="0"/>
              <a:pPr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1999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C6DE46-7895-43FD-81B9-C9F095E2B06D}" type="slidenum">
              <a:rPr lang="ko-KR" altLang="en-US" smtClean="0"/>
              <a:pPr>
                <a:defRPr/>
              </a:pPr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977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42D333-A89A-49D9-8181-8BC29C7E4544}" type="slidenum">
              <a:rPr lang="ko-KR" altLang="en-US" smtClean="0"/>
              <a:pPr>
                <a:defRPr/>
              </a:pPr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394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0E6F6B9-C07F-4E61-98C5-ECC47F0A951F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266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EF8CD4-8264-4CD0-B683-79EF5EB53D46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317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413FAE-25B6-468F-ADA4-F44ABE5CA62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1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E9B36-62CE-4A74-AC4B-A94ACE505DB5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9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02762E7-65BA-42B3-B4B2-1CC23389291B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819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DB830D-B391-4098-9C20-8A55EA812E38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016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3632AC-4E54-4243-8C42-B47B82E2A7C2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96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9C015C8-B4BB-42C8-B223-EAA006475BBE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032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23E2B-1C88-4451-9375-5CADC2F82EB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40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8575"/>
            <a:ext cx="15319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324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8E4822-1F3E-4E35-977F-E6F60EDBDC6F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065055-5211-4044-98C4-A8B2CF07E6E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9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591AF8-8378-4FF2-9975-DC0EFC89AF56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160DC-073A-4F03-BB1B-2291E927FF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46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84200" y="6577013"/>
            <a:ext cx="12763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University</a:t>
            </a:r>
          </a:p>
          <a:p>
            <a:pPr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Computer Graphics Lab.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119938" y="6597650"/>
            <a:ext cx="202565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8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Jung Lee </a:t>
            </a:r>
            <a:r>
              <a:rPr kumimoji="0" lang="en-US" altLang="ko-KR" sz="800" b="1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|</a:t>
            </a:r>
            <a:r>
              <a:rPr kumimoji="0" lang="en-US" altLang="ko-KR" sz="8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fld id="{45B85703-A81C-43B0-81DE-141B3EE55864}" type="datetime4">
              <a:rPr kumimoji="0" lang="en-US" altLang="ko-KR" sz="8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April 14, 2015</a:t>
            </a:fld>
            <a:r>
              <a:rPr kumimoji="0" lang="en-US" altLang="ko-KR" sz="8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kumimoji="0" lang="en-US" altLang="ko-KR" sz="800" b="1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|</a:t>
            </a:r>
            <a:r>
              <a:rPr kumimoji="0" lang="en-US" altLang="ko-KR" sz="8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# </a:t>
            </a:r>
            <a:fld id="{04966A16-FA1A-43F8-A18D-F97BF46884B0}" type="slidenum">
              <a:rPr kumimoji="0" lang="ko-KR" altLang="en-US" sz="800" b="1">
                <a:solidFill>
                  <a:srgbClr val="0D0D0D"/>
                </a:solidFill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-34925" y="6562725"/>
            <a:ext cx="7667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1200" b="1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KUCG |</a:t>
            </a:r>
            <a:endParaRPr kumimoji="0" lang="en-US" altLang="ko-KR" sz="1200" b="1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V="1">
            <a:off x="0" y="6538913"/>
            <a:ext cx="9144000" cy="63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맑은 고딕" pitchFamily="50" charset="-127"/>
              </a:defRPr>
            </a:lvl2pPr>
            <a:lvl3pPr>
              <a:lnSpc>
                <a:spcPct val="100000"/>
              </a:lnSpc>
              <a:defRPr sz="1800" baseline="0">
                <a:solidFill>
                  <a:schemeClr val="bg2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 baseline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맑은 고딕" pitchFamily="50" charset="-127"/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 baseline="0">
                <a:solidFill>
                  <a:schemeClr val="accent6">
                    <a:lumMod val="50000"/>
                  </a:schemeClr>
                </a:solidFill>
                <a:latin typeface="Arial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005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504BCCE9-CEC7-4A45-BB6D-4AA0698D8C4D}" type="datetimeFigureOut">
              <a:rPr lang="ko-KR" altLang="en-US"/>
              <a:pPr>
                <a:defRPr/>
              </a:pPr>
              <a:t>2015-04-14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FAE3BC87-94EE-4126-B19A-D9033ABC80F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9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1F0DFD-1C2D-4183-8EA6-394EDCC71937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D87C4C-3CF8-4B1A-920A-D6B5F8E3B2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62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EADB7E-6F35-4EB1-82E3-B30565A150B8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44030-DF8C-46C4-8354-1AEF0A4B95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89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0B73B-B382-4467-8A6C-B4083604017F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02B18-84B1-454F-8630-626EF9556A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47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6B7895-CD21-4647-8B14-C2972D05DA42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C9A52-51DE-4D53-9F87-67357CB31CE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38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0C072-847B-487C-BE93-E723275B7F2B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71F89-99C5-4323-9829-060DF01FD97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49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0B6EA2-E957-4D86-9E45-350ABE6BB0BC}" type="datetimeFigureOut">
              <a:rPr lang="ko-KR" altLang="en-US"/>
              <a:pPr>
                <a:defRPr/>
              </a:pPr>
              <a:t>2015-04-14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FAD0C6-9F12-4592-9FD4-DC663A43EB9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59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717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8A42C13-EAF1-4CA7-B215-F92E4DDDC81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0.wmf"/><Relationship Id="rId4" Type="http://schemas.openxmlformats.org/officeDocument/2006/relationships/oleObject" Target="../embeddings/oleObject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5_illumination\what_color_is_a_mirror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ctrTitle"/>
          </p:nvPr>
        </p:nvSpPr>
        <p:spPr>
          <a:xfrm>
            <a:off x="500063" y="2173288"/>
            <a:ext cx="7772400" cy="1470025"/>
          </a:xfrm>
        </p:spPr>
        <p:txBody>
          <a:bodyPr/>
          <a:lstStyle/>
          <a:p>
            <a:pPr eaLnBrk="1" hangingPunct="1"/>
            <a:r>
              <a:rPr lang="en-US" altLang="ko-KR" smtClean="0">
                <a:solidFill>
                  <a:srgbClr val="404040"/>
                </a:solidFill>
                <a:latin typeface="Arial" charset="0"/>
              </a:rPr>
              <a:t>Illumination</a:t>
            </a:r>
            <a:endParaRPr lang="ko-KR" altLang="en-US" smtClean="0">
              <a:solidFill>
                <a:srgbClr val="404040"/>
              </a:solidFill>
              <a:latin typeface="Arial" charset="0"/>
            </a:endParaRPr>
          </a:p>
        </p:txBody>
      </p:sp>
      <p:sp>
        <p:nvSpPr>
          <p:cNvPr id="19459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ko-KR" altLang="en-US" dirty="0" smtClean="0">
              <a:solidFill>
                <a:srgbClr val="40404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Directional Light Example</a:t>
            </a:r>
            <a:endParaRPr lang="ko-KR" altLang="en-US" dirty="0"/>
          </a:p>
        </p:txBody>
      </p:sp>
      <p:pic>
        <p:nvPicPr>
          <p:cNvPr id="4" name="Picture 6" descr="http://docs.unity3d.com/Documentation/Images/manual/class-Light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81" y="3098944"/>
            <a:ext cx="1203384" cy="156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://docs.unity3d.com/Documentation/Images/manual/class-Light-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1" r="398" b="768"/>
          <a:stretch/>
        </p:blipFill>
        <p:spPr bwMode="auto">
          <a:xfrm>
            <a:off x="1963231" y="1556791"/>
            <a:ext cx="6926900" cy="4645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8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Spotlight Source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dirty="0" smtClean="0"/>
              <a:t>Point light source with </a:t>
            </a:r>
            <a:r>
              <a:rPr lang="en-US" altLang="ko-KR" dirty="0" smtClean="0">
                <a:solidFill>
                  <a:srgbClr val="C00000"/>
                </a:solidFill>
              </a:rPr>
              <a:t>direction</a:t>
            </a:r>
          </a:p>
          <a:p>
            <a:pPr lvl="1">
              <a:defRPr/>
            </a:pPr>
            <a:r>
              <a:rPr lang="en-US" altLang="ko-KR" dirty="0" smtClean="0"/>
              <a:t>Intensity I</a:t>
            </a:r>
          </a:p>
          <a:p>
            <a:pPr lvl="1">
              <a:defRPr/>
            </a:pPr>
            <a:r>
              <a:rPr lang="en-US" altLang="ko-KR" dirty="0" smtClean="0"/>
              <a:t>Position P(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z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en-US" altLang="ko-KR" dirty="0" smtClean="0"/>
              <a:t>Direction D(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z</a:t>
            </a:r>
            <a:r>
              <a:rPr lang="en-US" altLang="ko-KR" dirty="0" smtClean="0"/>
              <a:t>)</a:t>
            </a:r>
          </a:p>
          <a:p>
            <a:pPr lvl="1">
              <a:defRPr/>
            </a:pPr>
            <a:r>
              <a:rPr lang="en-US" altLang="ko-KR" dirty="0" smtClean="0"/>
              <a:t>Light vector L(l</a:t>
            </a:r>
            <a:r>
              <a:rPr lang="en-US" altLang="ko-KR" baseline="-25000" dirty="0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</a:t>
            </a:r>
            <a:r>
              <a:rPr lang="en-US" altLang="ko-KR" baseline="-25000" dirty="0" err="1" smtClean="0"/>
              <a:t>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l</a:t>
            </a:r>
            <a:r>
              <a:rPr lang="en-US" altLang="ko-KR" baseline="-25000" dirty="0" err="1" smtClean="0"/>
              <a:t>z</a:t>
            </a:r>
            <a:r>
              <a:rPr lang="en-US" altLang="ko-KR" dirty="0" smtClean="0"/>
              <a:t>)</a:t>
            </a:r>
          </a:p>
          <a:p>
            <a:pPr lvl="2">
              <a:defRPr/>
            </a:pPr>
            <a:r>
              <a:rPr lang="en-US" altLang="ko-KR" dirty="0" smtClean="0"/>
              <a:t>To a surface point from the light source</a:t>
            </a:r>
          </a:p>
          <a:p>
            <a:pPr lvl="1">
              <a:defRPr/>
            </a:pPr>
            <a:r>
              <a:rPr lang="en-US" altLang="ko-KR" dirty="0" smtClean="0"/>
              <a:t>In-between angle </a:t>
            </a:r>
            <a:r>
              <a:rPr lang="el-GR" altLang="ko-KR" sz="2000" b="1" dirty="0" smtClean="0">
                <a:latin typeface="Times New Roman" pitchFamily="18" charset="0"/>
                <a:cs typeface="Times New Roman" pitchFamily="18" charset="0"/>
              </a:rPr>
              <a:t>γ</a:t>
            </a:r>
            <a:endParaRPr lang="en-US" altLang="ko-KR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defRPr/>
            </a:pPr>
            <a:r>
              <a:rPr lang="en-US" altLang="ko-KR" dirty="0" smtClean="0"/>
              <a:t>Light concentrating factor n</a:t>
            </a:r>
            <a:endParaRPr lang="ko-KR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765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800" y="2738438"/>
            <a:ext cx="192881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원통 4"/>
          <p:cNvSpPr/>
          <p:nvPr/>
        </p:nvSpPr>
        <p:spPr>
          <a:xfrm>
            <a:off x="3892445" y="4952568"/>
            <a:ext cx="928694" cy="1428760"/>
          </a:xfrm>
          <a:prstGeom prst="can">
            <a:avLst/>
          </a:prstGeom>
          <a:gradFill flip="none" rotWithShape="1">
            <a:gsLst>
              <a:gs pos="0">
                <a:srgbClr val="A00000">
                  <a:alpha val="65000"/>
                </a:srgbClr>
              </a:gs>
              <a:gs pos="61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타원 5"/>
          <p:cNvSpPr>
            <a:spLocks noChangeAspect="1"/>
          </p:cNvSpPr>
          <p:nvPr/>
        </p:nvSpPr>
        <p:spPr>
          <a:xfrm>
            <a:off x="4498825" y="5024006"/>
            <a:ext cx="108000" cy="10800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821535" y="3177009"/>
            <a:ext cx="214314" cy="214314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9" name="직선 화살표 연결선 8"/>
          <p:cNvCxnSpPr>
            <a:endCxn id="6" idx="7"/>
          </p:cNvCxnSpPr>
          <p:nvPr/>
        </p:nvCxnSpPr>
        <p:spPr>
          <a:xfrm rot="10800000" flipV="1">
            <a:off x="4591050" y="3273425"/>
            <a:ext cx="3230563" cy="1766888"/>
          </a:xfrm>
          <a:prstGeom prst="straightConnector1">
            <a:avLst/>
          </a:prstGeom>
          <a:ln w="38100">
            <a:solidFill>
              <a:srgbClr val="00B05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3" name="TextBox 7"/>
          <p:cNvSpPr txBox="1">
            <a:spLocks noChangeArrowheads="1"/>
          </p:cNvSpPr>
          <p:nvPr/>
        </p:nvSpPr>
        <p:spPr bwMode="auto">
          <a:xfrm>
            <a:off x="4948238" y="4095750"/>
            <a:ext cx="9445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L(l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x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l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y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l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z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)</a:t>
            </a:r>
            <a:endParaRPr lang="ko-KR" altLang="en-US" sz="1400" b="1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27664" name="TextBox 7"/>
          <p:cNvSpPr txBox="1">
            <a:spLocks noChangeArrowheads="1"/>
          </p:cNvSpPr>
          <p:nvPr/>
        </p:nvSpPr>
        <p:spPr bwMode="auto">
          <a:xfrm>
            <a:off x="6757988" y="2930525"/>
            <a:ext cx="11350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P(p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x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y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z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)</a:t>
            </a:r>
            <a:endParaRPr lang="ko-KR" altLang="en-US" sz="1400" b="1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7934325" y="2871788"/>
            <a:ext cx="333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</a:rPr>
              <a:t>I</a:t>
            </a:r>
            <a:endParaRPr lang="ko-KR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27666" name="TextBox 7"/>
          <p:cNvSpPr txBox="1">
            <a:spLocks noChangeArrowheads="1"/>
          </p:cNvSpPr>
          <p:nvPr/>
        </p:nvSpPr>
        <p:spPr bwMode="auto">
          <a:xfrm>
            <a:off x="6605588" y="4595813"/>
            <a:ext cx="11445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D(d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x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d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y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d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z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)</a:t>
            </a:r>
            <a:endParaRPr lang="ko-KR" altLang="en-US" sz="1400" b="1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16" name="원호 15"/>
          <p:cNvSpPr/>
          <p:nvPr/>
        </p:nvSpPr>
        <p:spPr>
          <a:xfrm flipH="1" flipV="1">
            <a:off x="6691313" y="3613150"/>
            <a:ext cx="500062" cy="571500"/>
          </a:xfrm>
          <a:prstGeom prst="arc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줄무늬가 있는 오른쪽 화살표 13"/>
          <p:cNvSpPr/>
          <p:nvPr/>
        </p:nvSpPr>
        <p:spPr>
          <a:xfrm rot="18862489" flipH="1" flipV="1">
            <a:off x="4934608" y="4424608"/>
            <a:ext cx="3528062" cy="251272"/>
          </a:xfrm>
          <a:prstGeom prst="stripedRightArrow">
            <a:avLst>
              <a:gd name="adj1" fmla="val 46569"/>
              <a:gd name="adj2" fmla="val 50000"/>
            </a:avLst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671" name="TextBox 16"/>
          <p:cNvSpPr txBox="1">
            <a:spLocks noChangeArrowheads="1"/>
          </p:cNvSpPr>
          <p:nvPr/>
        </p:nvSpPr>
        <p:spPr bwMode="auto">
          <a:xfrm>
            <a:off x="6451600" y="3881438"/>
            <a:ext cx="3286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l-GR" altLang="ko-KR" sz="2400" b="1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γ</a:t>
            </a:r>
            <a:endParaRPr lang="ko-KR" altLang="en-US" sz="2400" b="1">
              <a:latin typeface="Tahoma" pitchFamily="34" charset="0"/>
              <a:ea typeface="맑은 고딕" pitchFamily="50" charset="-127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3925674" y="1918573"/>
            <a:ext cx="518283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altLang="ko-KR" sz="3200" b="1" i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0" lang="en-US" altLang="ko-KR" sz="3200" b="1" i="1" baseline="-25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spot</a:t>
            </a:r>
            <a:r>
              <a:rPr kumimoji="0"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= </a:t>
            </a:r>
            <a:r>
              <a:rPr kumimoji="0"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 </a:t>
            </a:r>
            <a:r>
              <a:rPr kumimoji="0" lang="en-US" altLang="ko-KR" sz="3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 </a:t>
            </a:r>
            <a:r>
              <a:rPr kumimoji="0"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0" lang="en-US" altLang="ko-KR" sz="32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cos</a:t>
            </a:r>
            <a:r>
              <a:rPr kumimoji="0" lang="el-GR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l-GR" altLang="ko-KR" sz="3600" b="1" i="1" dirty="0">
                <a:latin typeface="Times New Roman" pitchFamily="18" charset="0"/>
                <a:cs typeface="Times New Roman" pitchFamily="18" charset="0"/>
              </a:rPr>
              <a:t>γ</a:t>
            </a:r>
            <a:r>
              <a:rPr kumimoji="0"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</a:t>
            </a:r>
            <a:r>
              <a:rPr kumimoji="0" lang="en-US" altLang="ko-KR" sz="3200" b="1" i="1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n</a:t>
            </a:r>
            <a:r>
              <a:rPr kumimoji="0"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= I </a:t>
            </a:r>
            <a:r>
              <a:rPr kumimoji="0" lang="en-US" altLang="ko-KR" sz="32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x </a:t>
            </a:r>
            <a:r>
              <a:rPr kumimoji="0" lang="en-US" altLang="ko-KR" sz="32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0" lang="en-US" altLang="ko-KR" sz="32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D·L)</a:t>
            </a:r>
            <a:r>
              <a:rPr kumimoji="0" lang="en-US" altLang="ko-KR" sz="3200" b="1" i="1" baseline="30000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n</a:t>
            </a:r>
            <a:endParaRPr lang="ko-KR" altLang="en-US" sz="3200" b="1" dirty="0" smtClean="0">
              <a:latin typeface="Tahoma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Spotlight Example</a:t>
            </a:r>
            <a:endParaRPr lang="ko-KR" altLang="en-US" dirty="0"/>
          </a:p>
        </p:txBody>
      </p:sp>
      <p:pic>
        <p:nvPicPr>
          <p:cNvPr id="4" name="Picture 2" descr="http://docs.unity3d.com/Documentation/Images/manual/class-Light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90" y="3077525"/>
            <a:ext cx="16383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docs.unity3d.com/Documentation/Images/manual/class-Light-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1" r="687" b="768"/>
          <a:stretch/>
        </p:blipFill>
        <p:spPr bwMode="auto">
          <a:xfrm>
            <a:off x="1963231" y="1562107"/>
            <a:ext cx="6926900" cy="4640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57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ile:2square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98" y="1318949"/>
            <a:ext cx="2856268" cy="2460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Attenuation of Light Intensity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Distance </a:t>
            </a:r>
            <a:r>
              <a:rPr lang="en-US" altLang="ko-KR" dirty="0" smtClean="0"/>
              <a:t>falloff for</a:t>
            </a:r>
          </a:p>
          <a:p>
            <a:pPr lvl="1"/>
            <a:r>
              <a:rPr lang="en-US" altLang="ko-KR" dirty="0" smtClean="0"/>
              <a:t>Point light &amp; spotlight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Types</a:t>
            </a:r>
          </a:p>
          <a:p>
            <a:pPr lvl="1"/>
            <a:r>
              <a:rPr lang="en-US" altLang="ko-KR" dirty="0" smtClean="0"/>
              <a:t>None: constant intensity</a:t>
            </a:r>
          </a:p>
          <a:p>
            <a:pPr lvl="1"/>
            <a:r>
              <a:rPr lang="en-US" altLang="ko-KR" dirty="0" smtClean="0"/>
              <a:t>Linear</a:t>
            </a:r>
          </a:p>
          <a:p>
            <a:pPr lvl="2"/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Quadratic</a:t>
            </a:r>
          </a:p>
          <a:p>
            <a:pPr lvl="2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 bwMode="auto">
          <a:xfrm>
            <a:off x="1615480" y="3839602"/>
            <a:ext cx="20794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altLang="ko-KR" sz="20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0" lang="en-US" altLang="ko-KR" sz="2000" b="1" i="1" baseline="-25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linear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= 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0" lang="en-US" altLang="ko-KR" sz="2000" b="1" i="1" baseline="-25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L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</a:t>
            </a:r>
            <a:r>
              <a:rPr kumimoji="0" lang="en-US" altLang="ko-KR" sz="20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a+bx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</a:t>
            </a:r>
            <a:endParaRPr lang="ko-KR" altLang="en-US" sz="2000" b="1" dirty="0" smtClean="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603288" y="4556824"/>
            <a:ext cx="285052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en-US" altLang="ko-KR" sz="2000" b="1" i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0" lang="en-US" altLang="ko-KR" sz="2000" b="1" i="1" baseline="-250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quadratic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en-US" altLang="ko-KR" sz="2000" b="1" i="1" dirty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= 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kumimoji="0" lang="en-US" altLang="ko-KR" sz="2000" b="1" i="1" baseline="-25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L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 </a:t>
            </a:r>
            <a:r>
              <a:rPr kumimoji="0"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/</a:t>
            </a:r>
            <a:r>
              <a:rPr kumimoji="0" lang="en-US" altLang="ko-KR" sz="2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 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(a+bx+cx</a:t>
            </a:r>
            <a:r>
              <a:rPr kumimoji="0" lang="en-US" altLang="ko-KR" sz="2000" b="1" i="1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2</a:t>
            </a:r>
            <a:r>
              <a:rPr kumimoji="0" lang="en-US" altLang="ko-KR" sz="2000" b="1" i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)</a:t>
            </a:r>
            <a:endParaRPr lang="ko-KR" altLang="en-US" sz="2000" b="1" dirty="0" smtClean="0">
              <a:latin typeface="Tahoma" pitchFamily="34" charset="0"/>
              <a:ea typeface="맑은 고딕" pitchFamily="50" charset="-127"/>
            </a:endParaRPr>
          </a:p>
        </p:txBody>
      </p:sp>
      <p:pic>
        <p:nvPicPr>
          <p:cNvPr id="8196" name="Picture 4" descr="File:2squares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" t="1827" r="3428" b="6461"/>
          <a:stretch/>
        </p:blipFill>
        <p:spPr bwMode="auto">
          <a:xfrm>
            <a:off x="5410696" y="3948346"/>
            <a:ext cx="2856269" cy="2448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1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Reflectance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fr-FR" altLang="ko-KR" dirty="0" smtClean="0"/>
              <a:t>Simple analytic model</a:t>
            </a:r>
          </a:p>
          <a:p>
            <a:pPr lvl="1">
              <a:defRPr/>
            </a:pPr>
            <a:r>
              <a:rPr lang="fr-FR" altLang="ko-KR" dirty="0" smtClean="0"/>
              <a:t>Emission</a:t>
            </a:r>
          </a:p>
          <a:p>
            <a:pPr lvl="1">
              <a:defRPr/>
            </a:pPr>
            <a:r>
              <a:rPr lang="fr-FR" altLang="ko-KR" dirty="0" smtClean="0"/>
              <a:t>Ambient</a:t>
            </a:r>
          </a:p>
          <a:p>
            <a:pPr lvl="1">
              <a:defRPr/>
            </a:pPr>
            <a:r>
              <a:rPr lang="fr-FR" altLang="ko-KR" dirty="0" smtClean="0"/>
              <a:t>Diffuse reflection</a:t>
            </a:r>
          </a:p>
          <a:p>
            <a:pPr lvl="1">
              <a:defRPr/>
            </a:pPr>
            <a:r>
              <a:rPr lang="fr-FR" altLang="ko-KR" dirty="0" smtClean="0"/>
              <a:t>Specular reflection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/>
          <a:stretch>
            <a:fillRect/>
          </a:stretch>
        </p:blipFill>
        <p:spPr bwMode="auto">
          <a:xfrm>
            <a:off x="4286248" y="2038360"/>
            <a:ext cx="4584763" cy="4248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Emission &amp; Ambient Light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Emission</a:t>
            </a:r>
          </a:p>
          <a:p>
            <a:pPr lvl="1">
              <a:defRPr/>
            </a:pPr>
            <a:r>
              <a:rPr lang="en-US" altLang="ko-KR" dirty="0" smtClean="0"/>
              <a:t>Light emitting directly from surfaces</a:t>
            </a:r>
          </a:p>
          <a:p>
            <a:pPr lvl="2">
              <a:buFont typeface="Arial" charset="0"/>
              <a:buNone/>
              <a:defRPr/>
            </a:pPr>
            <a:r>
              <a:rPr lang="en-US" altLang="ko-KR" dirty="0" smtClean="0"/>
              <a:t>ex) light source</a:t>
            </a:r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Ambient reflection</a:t>
            </a:r>
          </a:p>
          <a:p>
            <a:pPr lvl="1">
              <a:defRPr/>
            </a:pPr>
            <a:r>
              <a:rPr lang="en-US" altLang="ko-KR" dirty="0"/>
              <a:t>Compensated reflection of indirect illumination</a:t>
            </a:r>
            <a:endParaRPr lang="ko-KR" altLang="en-US" dirty="0"/>
          </a:p>
          <a:p>
            <a:pPr lvl="2">
              <a:defRPr/>
            </a:pPr>
            <a:r>
              <a:rPr lang="en-US" altLang="ko-KR" dirty="0" smtClean="0"/>
              <a:t>Global illumination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2337205"/>
            <a:ext cx="4357687" cy="3063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558" name="Text Box 5"/>
          <p:cNvSpPr txBox="1">
            <a:spLocks noChangeArrowheads="1"/>
          </p:cNvSpPr>
          <p:nvPr/>
        </p:nvSpPr>
        <p:spPr bwMode="auto">
          <a:xfrm>
            <a:off x="6181725" y="1785938"/>
            <a:ext cx="1651000" cy="37782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000">
                <a:solidFill>
                  <a:srgbClr val="000000"/>
                </a:solidFill>
                <a:latin typeface="Arial" charset="0"/>
              </a:rPr>
              <a:t>Emission </a:t>
            </a:r>
            <a:r>
              <a:rPr lang="en-US" altLang="ko-KR" sz="2000">
                <a:solidFill>
                  <a:srgbClr val="000000"/>
                </a:solidFill>
                <a:latin typeface="Arial" charset="0"/>
                <a:cs typeface="Arial" charset="0"/>
              </a:rPr>
              <a:t>≠ 0</a:t>
            </a:r>
            <a:endParaRPr lang="en-US" altLang="ko-KR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7355416" y="2766793"/>
            <a:ext cx="451908" cy="324466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 sz="1600"/>
          </a:p>
        </p:txBody>
      </p:sp>
      <p:sp>
        <p:nvSpPr>
          <p:cNvPr id="29704" name="Line 6"/>
          <p:cNvSpPr>
            <a:spLocks noChangeShapeType="1"/>
          </p:cNvSpPr>
          <p:nvPr/>
        </p:nvSpPr>
        <p:spPr bwMode="auto">
          <a:xfrm>
            <a:off x="7001832" y="2187575"/>
            <a:ext cx="477146" cy="63002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File:Global illumin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5832648" cy="437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>
            <a:spLocks/>
          </p:cNvSpPr>
          <p:nvPr/>
        </p:nvSpPr>
        <p:spPr>
          <a:xfrm>
            <a:off x="1755180" y="3801616"/>
            <a:ext cx="360000" cy="360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1619672" y="4941168"/>
            <a:ext cx="1304652" cy="11521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2744324" y="2399680"/>
            <a:ext cx="1395628" cy="72008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vs. </a:t>
            </a:r>
            <a:r>
              <a:rPr lang="en-US" altLang="ko-KR" dirty="0" smtClean="0">
                <a:solidFill>
                  <a:srgbClr val="FF0000"/>
                </a:solidFill>
              </a:rPr>
              <a:t>Local</a:t>
            </a:r>
            <a:r>
              <a:rPr lang="en-US" altLang="ko-KR" dirty="0" smtClean="0"/>
              <a:t> Illumination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Includes indirect lighting or </a:t>
            </a:r>
            <a:r>
              <a:rPr lang="en-US" altLang="ko-KR" dirty="0" smtClean="0">
                <a:solidFill>
                  <a:srgbClr val="FF0000"/>
                </a:solidFill>
              </a:rPr>
              <a:t>not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055244" y="2649612"/>
            <a:ext cx="1800200" cy="29015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 descr="File:Local illumin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5832648" cy="4374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0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Diffuse &amp; Specular Reflection Preview</a:t>
            </a:r>
            <a:endParaRPr lang="ko-KR" altLang="en-US" dirty="0"/>
          </a:p>
        </p:txBody>
      </p:sp>
      <p:pic>
        <p:nvPicPr>
          <p:cNvPr id="53250" name="Picture 2" descr="http://upload.wikimedia.org/wikipedia/commons/b/bd/Lambert2.gif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1078782" y="1377384"/>
            <a:ext cx="6589562" cy="49328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FF0000"/>
                </a:solidFill>
              </a:rPr>
              <a:t>Pure</a:t>
            </a:r>
            <a:r>
              <a:rPr lang="en-US" altLang="ko-KR" dirty="0" smtClean="0"/>
              <a:t> Diffuse Reflection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Surface reflects </a:t>
            </a:r>
            <a:r>
              <a:rPr lang="en-US" altLang="ko-KR" dirty="0" smtClean="0">
                <a:solidFill>
                  <a:srgbClr val="FF0000"/>
                </a:solidFill>
              </a:rPr>
              <a:t>equally</a:t>
            </a:r>
            <a:r>
              <a:rPr lang="en-US" altLang="ko-KR" dirty="0" smtClean="0"/>
              <a:t> in all directions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ko-KR" dirty="0" smtClean="0"/>
              <a:t>With equal intensity </a:t>
            </a:r>
            <a:r>
              <a:rPr lang="en-US" altLang="ko-KR" dirty="0" smtClean="0">
                <a:sym typeface="Wingdings" pitchFamily="2" charset="2"/>
              </a:rPr>
              <a:t> view independent</a:t>
            </a:r>
            <a:endParaRPr lang="ko-KR" altLang="en-US" dirty="0"/>
          </a:p>
        </p:txBody>
      </p:sp>
      <p:sp>
        <p:nvSpPr>
          <p:cNvPr id="31748" name="TextBox 4"/>
          <p:cNvSpPr txBox="1">
            <a:spLocks noChangeArrowheads="1"/>
          </p:cNvSpPr>
          <p:nvPr/>
        </p:nvSpPr>
        <p:spPr bwMode="auto">
          <a:xfrm>
            <a:off x="3352334" y="6184900"/>
            <a:ext cx="23615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[Pure </a:t>
            </a:r>
            <a:r>
              <a:rPr lang="en-US" altLang="ko-KR" sz="1400" b="1" dirty="0" smtClean="0">
                <a:latin typeface="Tahoma" pitchFamily="34" charset="0"/>
                <a:ea typeface="맑은 고딕" pitchFamily="50" charset="-127"/>
              </a:rPr>
              <a:t>diffuse reflection</a:t>
            </a: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]</a:t>
            </a:r>
            <a:endParaRPr lang="ko-KR" altLang="en-US" sz="1400" b="1" dirty="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31749" name="TextBox 5"/>
          <p:cNvSpPr txBox="1">
            <a:spLocks noChangeArrowheads="1"/>
          </p:cNvSpPr>
          <p:nvPr/>
        </p:nvSpPr>
        <p:spPr bwMode="auto">
          <a:xfrm>
            <a:off x="4572000" y="3929063"/>
            <a:ext cx="430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2400" b="1" i="1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I</a:t>
            </a:r>
            <a:r>
              <a:rPr lang="en-US" altLang="ko-KR" sz="2400" b="1" i="1" baseline="-25000">
                <a:latin typeface="Times New Roman" pitchFamily="18" charset="0"/>
                <a:ea typeface="맑은 고딕" pitchFamily="50" charset="-127"/>
                <a:cs typeface="Times New Roman" pitchFamily="18" charset="0"/>
              </a:rPr>
              <a:t>L</a:t>
            </a:r>
            <a:endParaRPr lang="ko-KR" altLang="en-US" sz="2400" b="1" i="1" baseline="-25000">
              <a:latin typeface="Times New Roman" pitchFamily="18" charset="0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1029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71672" y="2428868"/>
            <a:ext cx="4929220" cy="3749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dirty="0" smtClean="0"/>
              <a:t>Depends on the angle of incident light</a:t>
            </a:r>
          </a:p>
          <a:p>
            <a:pPr lvl="1">
              <a:defRPr/>
            </a:pPr>
            <a:r>
              <a:rPr lang="en-US" altLang="ko-KR" dirty="0" smtClean="0"/>
              <a:t>Maximum at the head-on light (</a:t>
            </a:r>
            <a:r>
              <a:rPr lang="en-US" altLang="ko-KR" dirty="0" smtClean="0">
                <a:solidFill>
                  <a:srgbClr val="000000"/>
                </a:solidFill>
                <a:latin typeface="Symbol" pitchFamily="18" charset="2"/>
                <a:ea typeface="굴림" pitchFamily="50" charset="-127"/>
                <a:sym typeface="Symbol" pitchFamily="18" charset="2"/>
              </a:rPr>
              <a:t> </a:t>
            </a:r>
            <a:r>
              <a:rPr lang="en-US" altLang="ko-KR" dirty="0" smtClean="0"/>
              <a:t>= 0)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solidFill>
                  <a:srgbClr val="000000"/>
                </a:solidFill>
                <a:ea typeface="굴림" pitchFamily="50" charset="-127"/>
              </a:rPr>
              <a:t>The Amount of Diffuse Reflection</a:t>
            </a:r>
            <a:endParaRPr lang="ko-KR" altLang="en-US" dirty="0"/>
          </a:p>
        </p:txBody>
      </p:sp>
      <p:grpSp>
        <p:nvGrpSpPr>
          <p:cNvPr id="1029" name="그룹 7"/>
          <p:cNvGrpSpPr>
            <a:grpSpLocks noChangeAspect="1"/>
          </p:cNvGrpSpPr>
          <p:nvPr/>
        </p:nvGrpSpPr>
        <p:grpSpPr bwMode="auto">
          <a:xfrm>
            <a:off x="1017575" y="2420888"/>
            <a:ext cx="6578761" cy="4048745"/>
            <a:chOff x="1339850" y="2857500"/>
            <a:chExt cx="5803900" cy="357187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39850" y="2857500"/>
              <a:ext cx="5803900" cy="35718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3417887" y="3200400"/>
              <a:ext cx="444500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N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011737" y="3189288"/>
              <a:ext cx="385763" cy="5238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28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L</a:t>
              </a:r>
            </a:p>
          </p:txBody>
        </p:sp>
      </p:grp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069342"/>
              </p:ext>
            </p:extLst>
          </p:nvPr>
        </p:nvGraphicFramePr>
        <p:xfrm>
          <a:off x="5004048" y="4404919"/>
          <a:ext cx="2456084" cy="48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수식" r:id="rId5" imgW="1295280" imgH="228600" progId="Equation.3">
                  <p:embed/>
                </p:oleObj>
              </mc:Choice>
              <mc:Fallback>
                <p:oleObj name="수식" r:id="rId5" imgW="1295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4404919"/>
                        <a:ext cx="2456084" cy="48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278842" y="4165377"/>
            <a:ext cx="2317494" cy="307777"/>
          </a:xfrm>
          <a:prstGeom prst="rect">
            <a:avLst/>
          </a:prstGeom>
          <a:noFill/>
          <a:ln w="19050" algn="ctr">
            <a:noFill/>
            <a:prstDash val="dash"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K</a:t>
            </a:r>
            <a:r>
              <a:rPr lang="en-US" altLang="ko-KR" sz="1400" b="1" i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굴림" pitchFamily="50" charset="-127"/>
                <a:cs typeface="Times New Roman" pitchFamily="18" charset="0"/>
              </a:rPr>
              <a:t>D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굴림" pitchFamily="50" charset="-127"/>
                <a:cs typeface="Tahoma" pitchFamily="34" charset="0"/>
              </a:rPr>
              <a:t> </a:t>
            </a:r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굴림" pitchFamily="50" charset="-127"/>
                <a:cs typeface="Tahoma" pitchFamily="34" charset="0"/>
              </a:rPr>
              <a:t>: Diffuse Reflectance Factor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575835" y="44624"/>
            <a:ext cx="2532669" cy="263540"/>
            <a:chOff x="6575835" y="44624"/>
            <a:chExt cx="2532669" cy="263540"/>
          </a:xfrm>
        </p:grpSpPr>
        <p:sp>
          <p:nvSpPr>
            <p:cNvPr id="4" name="TextBox 3"/>
            <p:cNvSpPr txBox="1"/>
            <p:nvPr/>
          </p:nvSpPr>
          <p:spPr bwMode="auto">
            <a:xfrm>
              <a:off x="6690855" y="44624"/>
              <a:ext cx="2417649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n-US" altLang="ko-KR" sz="1100" b="1" dirty="0" smtClean="0">
                  <a:latin typeface="Tahoma" pitchFamily="34" charset="0"/>
                  <a:ea typeface="맑은 고딕" pitchFamily="50" charset="-127"/>
                </a:rPr>
                <a:t>: componentwise multiplication</a:t>
              </a:r>
              <a:endParaRPr lang="ko-KR" altLang="en-US" sz="1100" b="1" dirty="0" smtClean="0">
                <a:latin typeface="Tahoma" pitchFamily="34" charset="0"/>
                <a:ea typeface="맑은 고딕" pitchFamily="50" charset="-127"/>
              </a:endParaRPr>
            </a:p>
          </p:txBody>
        </p:sp>
        <p:graphicFrame>
          <p:nvGraphicFramePr>
            <p:cNvPr id="7" name="개체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82553093"/>
                </p:ext>
              </p:extLst>
            </p:nvPr>
          </p:nvGraphicFramePr>
          <p:xfrm>
            <a:off x="6575835" y="71894"/>
            <a:ext cx="197225" cy="236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4" name="수식" r:id="rId7" imgW="164880" imgH="177480" progId="Equation.3">
                    <p:embed/>
                  </p:oleObj>
                </mc:Choice>
                <mc:Fallback>
                  <p:oleObj name="수식" r:id="rId7" imgW="164880" imgH="17748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5835" y="71894"/>
                          <a:ext cx="197225" cy="236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Illumination: Lighting and Shading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Lighting equation</a:t>
            </a:r>
          </a:p>
          <a:p>
            <a:pPr lvl="1">
              <a:defRPr/>
            </a:pPr>
            <a:r>
              <a:rPr lang="en-US" altLang="ko-KR" dirty="0" smtClean="0"/>
              <a:t>Approximates the real-world interaction</a:t>
            </a:r>
          </a:p>
          <a:p>
            <a:pPr lvl="2">
              <a:defRPr/>
            </a:pPr>
            <a:r>
              <a:rPr lang="en-US" altLang="ko-KR" dirty="0" smtClean="0"/>
              <a:t>Light reflection</a:t>
            </a:r>
          </a:p>
          <a:p>
            <a:pPr lvl="1">
              <a:defRPr/>
            </a:pPr>
            <a:r>
              <a:rPr lang="en-US" altLang="ko-KR" dirty="0" smtClean="0"/>
              <a:t>The color at each vertex is computed based on …</a:t>
            </a:r>
          </a:p>
          <a:p>
            <a:pPr lvl="2">
              <a:defRPr/>
            </a:pPr>
            <a:r>
              <a:rPr lang="en-US" altLang="ko-KR" dirty="0" smtClean="0"/>
              <a:t>Light sources</a:t>
            </a:r>
          </a:p>
          <a:p>
            <a:pPr lvl="3">
              <a:defRPr/>
            </a:pPr>
            <a:r>
              <a:rPr lang="en-US" altLang="ko-KR" dirty="0" smtClean="0"/>
              <a:t>Location and emission type</a:t>
            </a:r>
          </a:p>
          <a:p>
            <a:pPr lvl="2">
              <a:defRPr/>
            </a:pPr>
            <a:r>
              <a:rPr lang="en-US" altLang="ko-KR" dirty="0" smtClean="0"/>
              <a:t>Surface reflection</a:t>
            </a:r>
          </a:p>
          <a:p>
            <a:pPr lvl="3">
              <a:defRPr/>
            </a:pPr>
            <a:r>
              <a:rPr lang="en-US" altLang="ko-KR" dirty="0" smtClean="0"/>
              <a:t>Location, facing direction(normal vector), and material properties</a:t>
            </a:r>
          </a:p>
          <a:p>
            <a:pPr lvl="3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Basic shading methods</a:t>
            </a:r>
          </a:p>
          <a:p>
            <a:pPr lvl="1">
              <a:defRPr/>
            </a:pPr>
            <a:r>
              <a:rPr lang="en-US" altLang="ko-KR" dirty="0" smtClean="0"/>
              <a:t>Flat</a:t>
            </a:r>
          </a:p>
          <a:p>
            <a:pPr lvl="1">
              <a:defRPr/>
            </a:pPr>
            <a:r>
              <a:rPr lang="en-US" altLang="ko-KR" dirty="0" smtClean="0"/>
              <a:t>Gouraud</a:t>
            </a:r>
          </a:p>
          <a:p>
            <a:pPr lvl="1">
              <a:defRPr/>
            </a:pPr>
            <a:r>
              <a:rPr lang="en-US" altLang="ko-KR" dirty="0" smtClean="0"/>
              <a:t>Phong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Specular Reflection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Strongest reflection near the mirror angle</a:t>
            </a:r>
          </a:p>
          <a:p>
            <a:pPr lvl="1">
              <a:defRPr/>
            </a:pPr>
            <a:r>
              <a:rPr lang="en-US" altLang="ko-KR" dirty="0" smtClean="0"/>
              <a:t>Makes a surface look shiny by creating highlights</a:t>
            </a:r>
          </a:p>
          <a:p>
            <a:pPr lvl="2">
              <a:buFont typeface="Arial" charset="0"/>
              <a:buNone/>
              <a:defRPr/>
            </a:pPr>
            <a:r>
              <a:rPr lang="en-US" altLang="ko-KR" dirty="0" smtClean="0"/>
              <a:t>ex) mirrors, metals</a:t>
            </a:r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 lvl="3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Highlight effect</a:t>
            </a:r>
          </a:p>
          <a:p>
            <a:pPr lvl="1">
              <a:defRPr/>
            </a:pPr>
            <a:r>
              <a:rPr lang="en-US" altLang="ko-KR" dirty="0" smtClean="0"/>
              <a:t>Helps the viewer understand the surface’s curvature</a:t>
            </a:r>
          </a:p>
          <a:p>
            <a:pPr lvl="1">
              <a:defRPr/>
            </a:pPr>
            <a:r>
              <a:rPr lang="en-US" altLang="ko-KR" dirty="0" smtClean="0"/>
              <a:t>Shows the directions &amp; locations of the light sources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7246" y="2357430"/>
            <a:ext cx="4138158" cy="3059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1279" y="2643182"/>
            <a:ext cx="1582389" cy="23860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84657" y="2643182"/>
            <a:ext cx="1591200" cy="238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Depends on the angle </a:t>
            </a:r>
            <a:r>
              <a:rPr lang="el-GR" altLang="ko-KR" dirty="0" smtClean="0"/>
              <a:t>α </a:t>
            </a:r>
            <a:r>
              <a:rPr lang="en-US" altLang="ko-KR" dirty="0" smtClean="0"/>
              <a:t>to a viewer</a:t>
            </a:r>
          </a:p>
          <a:p>
            <a:pPr lvl="1">
              <a:defRPr/>
            </a:pPr>
            <a:r>
              <a:rPr lang="en-US" altLang="ko-KR" dirty="0" smtClean="0"/>
              <a:t>(</a:t>
            </a:r>
            <a:r>
              <a:rPr lang="en-US" altLang="ko-KR" dirty="0" err="1" smtClean="0"/>
              <a:t>cos</a:t>
            </a:r>
            <a:r>
              <a:rPr lang="el-GR" altLang="ko-KR" dirty="0" smtClean="0"/>
              <a:t> α</a:t>
            </a:r>
            <a:r>
              <a:rPr lang="en-US" altLang="ko-KR" dirty="0" smtClean="0"/>
              <a:t>)</a:t>
            </a:r>
            <a:r>
              <a:rPr lang="en-US" altLang="ko-KR" baseline="30000" dirty="0" smtClean="0"/>
              <a:t>n</a:t>
            </a:r>
            <a:r>
              <a:rPr lang="en-US" altLang="ko-KR" dirty="0" smtClean="0"/>
              <a:t> = (V·R)</a:t>
            </a:r>
            <a:r>
              <a:rPr lang="en-US" altLang="ko-KR" baseline="30000" dirty="0" smtClean="0"/>
              <a:t>n</a:t>
            </a:r>
          </a:p>
          <a:p>
            <a:pPr lvl="2">
              <a:defRPr/>
            </a:pPr>
            <a:r>
              <a:rPr lang="en-US" altLang="ko-KR" dirty="0" smtClean="0"/>
              <a:t>n : </a:t>
            </a:r>
            <a:r>
              <a:rPr lang="en-US" altLang="ko-KR" dirty="0"/>
              <a:t>shininess </a:t>
            </a:r>
            <a:r>
              <a:rPr lang="en-US" altLang="ko-KR" dirty="0" smtClean="0"/>
              <a:t>factor</a:t>
            </a:r>
          </a:p>
          <a:p>
            <a:pPr marL="1371600" lvl="3" indent="0">
              <a:buFont typeface="Arial" pitchFamily="34" charset="0"/>
              <a:buNone/>
              <a:defRPr/>
            </a:pPr>
            <a:r>
              <a:rPr lang="en-US" altLang="ko-KR" dirty="0" smtClean="0"/>
              <a:t>cf.) light concentrating factor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The Amount of Specular Reflection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 cstate="print">
            <a:lum contrast="-10000"/>
          </a:blip>
          <a:srcRect/>
          <a:stretch>
            <a:fillRect/>
          </a:stretch>
        </p:blipFill>
        <p:spPr bwMode="auto">
          <a:xfrm>
            <a:off x="1376363" y="2924175"/>
            <a:ext cx="5716587" cy="353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직사각형 7"/>
          <p:cNvSpPr/>
          <p:nvPr/>
        </p:nvSpPr>
        <p:spPr bwMode="auto">
          <a:xfrm>
            <a:off x="1444625" y="3965575"/>
            <a:ext cx="1031875" cy="344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auto">
          <a:xfrm rot="1273802">
            <a:off x="2087563" y="4246563"/>
            <a:ext cx="482600" cy="493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81" name="그룹 14"/>
          <p:cNvGrpSpPr>
            <a:grpSpLocks/>
          </p:cNvGrpSpPr>
          <p:nvPr/>
        </p:nvGrpSpPr>
        <p:grpSpPr bwMode="auto">
          <a:xfrm rot="2750157">
            <a:off x="2259479" y="4352148"/>
            <a:ext cx="297528" cy="343731"/>
            <a:chOff x="7263245" y="1857364"/>
            <a:chExt cx="380589" cy="428628"/>
          </a:xfrm>
        </p:grpSpPr>
        <p:sp>
          <p:nvSpPr>
            <p:cNvPr id="12" name="원호 11"/>
            <p:cNvSpPr/>
            <p:nvPr/>
          </p:nvSpPr>
          <p:spPr>
            <a:xfrm>
              <a:off x="7327709" y="1974728"/>
              <a:ext cx="166516" cy="314754"/>
            </a:xfrm>
            <a:prstGeom prst="arc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7257851" y="1854659"/>
              <a:ext cx="379738" cy="285061"/>
            </a:xfrm>
            <a:custGeom>
              <a:avLst/>
              <a:gdLst>
                <a:gd name="connsiteX0" fmla="*/ 311728 w 540328"/>
                <a:gd name="connsiteY0" fmla="*/ 0 h 280554"/>
                <a:gd name="connsiteX1" fmla="*/ 0 w 540328"/>
                <a:gd name="connsiteY1" fmla="*/ 280554 h 280554"/>
                <a:gd name="connsiteX2" fmla="*/ 540328 w 540328"/>
                <a:gd name="connsiteY2" fmla="*/ 280554 h 280554"/>
                <a:gd name="connsiteX0" fmla="*/ 380589 w 540328"/>
                <a:gd name="connsiteY0" fmla="*/ 0 h 362395"/>
                <a:gd name="connsiteX1" fmla="*/ 0 w 540328"/>
                <a:gd name="connsiteY1" fmla="*/ 362395 h 362395"/>
                <a:gd name="connsiteX2" fmla="*/ 540328 w 540328"/>
                <a:gd name="connsiteY2" fmla="*/ 362395 h 362395"/>
                <a:gd name="connsiteX0" fmla="*/ 415470 w 540328"/>
                <a:gd name="connsiteY0" fmla="*/ 0 h 490984"/>
                <a:gd name="connsiteX1" fmla="*/ 0 w 540328"/>
                <a:gd name="connsiteY1" fmla="*/ 490984 h 490984"/>
                <a:gd name="connsiteX2" fmla="*/ 540328 w 540328"/>
                <a:gd name="connsiteY2" fmla="*/ 490984 h 490984"/>
                <a:gd name="connsiteX0" fmla="*/ 415470 w 665186"/>
                <a:gd name="connsiteY0" fmla="*/ 0 h 514355"/>
                <a:gd name="connsiteX1" fmla="*/ 0 w 665186"/>
                <a:gd name="connsiteY1" fmla="*/ 490984 h 514355"/>
                <a:gd name="connsiteX2" fmla="*/ 665186 w 665186"/>
                <a:gd name="connsiteY2" fmla="*/ 514355 h 514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5186" h="514355">
                  <a:moveTo>
                    <a:pt x="415470" y="0"/>
                  </a:moveTo>
                  <a:lnTo>
                    <a:pt x="0" y="490984"/>
                  </a:lnTo>
                  <a:lnTo>
                    <a:pt x="665186" y="514355"/>
                  </a:lnTo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3078" name="그룹 5"/>
          <p:cNvGrpSpPr>
            <a:grpSpLocks/>
          </p:cNvGrpSpPr>
          <p:nvPr/>
        </p:nvGrpSpPr>
        <p:grpSpPr bwMode="auto">
          <a:xfrm>
            <a:off x="1476375" y="3049586"/>
            <a:ext cx="2763838" cy="752475"/>
            <a:chOff x="1446779" y="3594502"/>
            <a:chExt cx="2765181" cy="752274"/>
          </a:xfrm>
        </p:grpSpPr>
        <p:graphicFrame>
          <p:nvGraphicFramePr>
            <p:cNvPr id="307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20693968"/>
                </p:ext>
              </p:extLst>
            </p:nvPr>
          </p:nvGraphicFramePr>
          <p:xfrm>
            <a:off x="1494055" y="3891285"/>
            <a:ext cx="2401466" cy="455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41" name="수식" r:id="rId5" imgW="1346040" imgH="253800" progId="Equation.3">
                    <p:embed/>
                  </p:oleObj>
                </mc:Choice>
                <mc:Fallback>
                  <p:oleObj name="수식" r:id="rId5" imgW="1346040" imgH="2538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4055" y="3891285"/>
                          <a:ext cx="2401466" cy="4554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1446779" y="3594502"/>
              <a:ext cx="2765181" cy="338046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ko-KR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굴림" pitchFamily="50" charset="-127"/>
                  <a:cs typeface="Times New Roman" pitchFamily="18" charset="0"/>
                </a:rPr>
                <a:t>K</a:t>
              </a:r>
              <a:r>
                <a:rPr lang="en-US" altLang="ko-KR" sz="1600" b="1" i="1" baseline="-25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ea typeface="굴림" pitchFamily="50" charset="-127"/>
                  <a:cs typeface="Times New Roman" pitchFamily="18" charset="0"/>
                </a:rPr>
                <a:t>S</a:t>
              </a:r>
              <a:r>
                <a:rPr lang="en-US" altLang="ko-KR" sz="16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굴림" pitchFamily="50" charset="-127"/>
                  <a:cs typeface="Tahoma" pitchFamily="34" charset="0"/>
                </a:rPr>
                <a:t> 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ahoma" pitchFamily="34" charset="0"/>
                  <a:ea typeface="굴림" pitchFamily="50" charset="-127"/>
                  <a:cs typeface="Tahoma" pitchFamily="34" charset="0"/>
                </a:rPr>
                <a:t>: Specular Reflectance Factor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8474075" y="6165850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  <a:cs typeface="Arial" charset="0"/>
              </a:rPr>
              <a:t>n</a:t>
            </a:r>
          </a:p>
        </p:txBody>
      </p:sp>
      <p:sp>
        <p:nvSpPr>
          <p:cNvPr id="34819" name="Text Box 5"/>
          <p:cNvSpPr txBox="1">
            <a:spLocks noChangeArrowheads="1"/>
          </p:cNvSpPr>
          <p:nvPr/>
        </p:nvSpPr>
        <p:spPr bwMode="auto">
          <a:xfrm>
            <a:off x="71438" y="1500188"/>
            <a:ext cx="1030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r>
              <a:rPr lang="en-US" altLang="ko-KR">
                <a:latin typeface="Arial" charset="0"/>
                <a:cs typeface="Arial" charset="0"/>
              </a:rPr>
              <a:t>Ambient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654020" y="1857364"/>
            <a:ext cx="287338" cy="3857652"/>
          </a:xfrm>
          <a:prstGeom prst="upArrow">
            <a:avLst>
              <a:gd name="adj1" fmla="val 50000"/>
              <a:gd name="adj2" fmla="val 262891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1928794" y="6215082"/>
            <a:ext cx="6572296" cy="261918"/>
          </a:xfrm>
          <a:prstGeom prst="rightArrow">
            <a:avLst>
              <a:gd name="adj1" fmla="val 50000"/>
              <a:gd name="adj2" fmla="val 393444"/>
            </a:avLst>
          </a:prstGeom>
          <a:gradFill rotWithShape="1">
            <a:gsLst>
              <a:gs pos="0">
                <a:srgbClr val="00FFFF">
                  <a:gamma/>
                  <a:shade val="46275"/>
                  <a:invGamma/>
                </a:srgbClr>
              </a:gs>
              <a:gs pos="100000">
                <a:srgbClr val="00FFFF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>
              <a:defRPr/>
            </a:pPr>
            <a:endParaRPr lang="ko-KR" altLang="en-US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>
            <a:lum contrast="30000"/>
          </a:blip>
          <a:srcRect/>
          <a:stretch>
            <a:fillRect/>
          </a:stretch>
        </p:blipFill>
        <p:spPr bwMode="auto">
          <a:xfrm>
            <a:off x="1115616" y="1401907"/>
            <a:ext cx="7500990" cy="47417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 smtClean="0"/>
              <a:t>The Effects of Shininess Factor 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Ambient / Diffuse / Specular Review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93894" y="1347752"/>
            <a:ext cx="5008818" cy="50816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Reflection Components Summary</a:t>
            </a:r>
            <a:endParaRPr lang="ko-KR" altLang="en-US" dirty="0"/>
          </a:p>
        </p:txBody>
      </p:sp>
      <p:pic>
        <p:nvPicPr>
          <p:cNvPr id="4" name="내용 개체 틀 3" descr="Plate IV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28662" y="1268760"/>
            <a:ext cx="8072494" cy="30625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492540"/>
            <a:ext cx="977900" cy="27082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 dirty="0">
                <a:latin typeface="+mn-ea"/>
                <a:ea typeface="+mn-ea"/>
              </a:rPr>
              <a:t>Ambient</a:t>
            </a: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1400" b="1" dirty="0">
                <a:latin typeface="+mn-ea"/>
                <a:ea typeface="+mn-ea"/>
              </a:rPr>
              <a:t>Diffuse</a:t>
            </a: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1400" b="1" dirty="0">
                <a:latin typeface="+mn-ea"/>
                <a:ea typeface="+mn-ea"/>
              </a:rPr>
              <a:t>Specular</a:t>
            </a: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algn="ctr">
              <a:defRPr/>
            </a:pPr>
            <a:r>
              <a:rPr lang="en-US" altLang="ko-KR" sz="1400" b="1" dirty="0">
                <a:latin typeface="+mn-ea"/>
                <a:ea typeface="+mn-ea"/>
              </a:rPr>
              <a:t>Shininess</a:t>
            </a:r>
            <a:endParaRPr lang="ko-KR" altLang="en-US" sz="1400" b="1" dirty="0">
              <a:latin typeface="+mn-ea"/>
              <a:ea typeface="+mn-ea"/>
            </a:endParaRPr>
          </a:p>
        </p:txBody>
      </p:sp>
      <p:pic>
        <p:nvPicPr>
          <p:cNvPr id="6" name="Picture 2" descr="http://upload.wikimedia.org/wikipedia/commons/6/6b/Phong_components_version_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" t="3040" r="943" b="18846"/>
          <a:stretch/>
        </p:blipFill>
        <p:spPr bwMode="auto">
          <a:xfrm>
            <a:off x="928662" y="4437112"/>
            <a:ext cx="8072494" cy="1788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 bwMode="auto">
          <a:xfrm>
            <a:off x="1436058" y="6225744"/>
            <a:ext cx="76817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ko-KR" sz="1400" b="1" dirty="0" smtClean="0">
                <a:latin typeface="Tahoma" pitchFamily="34" charset="0"/>
                <a:ea typeface="맑은 고딕" pitchFamily="50" charset="-127"/>
              </a:rPr>
              <a:t>Ambient           +            Diffuse            +           Specular          =  Complex reflection</a:t>
            </a:r>
            <a:endParaRPr lang="ko-KR" altLang="en-US" sz="1400" b="1" dirty="0" smtClean="0">
              <a:latin typeface="Tahoma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Reflectance Model Revisited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fr-FR" altLang="ko-KR" dirty="0" smtClean="0"/>
              <a:t>Simple analytic model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FDA0A0"/>
                </a:solidFill>
              </a:rPr>
              <a:t>Emission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EBE606"/>
                </a:solidFill>
              </a:rPr>
              <a:t>Ambient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86EC86"/>
                </a:solidFill>
              </a:rPr>
              <a:t>Diffuse reflection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A6DBDA"/>
                </a:solidFill>
              </a:rPr>
              <a:t>Specular reflection</a:t>
            </a:r>
            <a:endParaRPr lang="ko-KR" altLang="en-US" dirty="0">
              <a:solidFill>
                <a:srgbClr val="A6DBDA"/>
              </a:solidFill>
            </a:endParaRPr>
          </a:p>
        </p:txBody>
      </p:sp>
      <p:pic>
        <p:nvPicPr>
          <p:cNvPr id="5" name="Picture 4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128" y="2038520"/>
            <a:ext cx="4586400" cy="42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Reflectance Model Revisited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fr-FR" altLang="ko-KR" dirty="0" smtClean="0"/>
              <a:t>Simple analytic model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FDA0A0"/>
                </a:solidFill>
              </a:rPr>
              <a:t>Emission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EBE606"/>
                </a:solidFill>
              </a:rPr>
              <a:t>Ambient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86EC86"/>
                </a:solidFill>
              </a:rPr>
              <a:t>Diffuse reflection</a:t>
            </a:r>
          </a:p>
          <a:p>
            <a:pPr lvl="1">
              <a:defRPr/>
            </a:pPr>
            <a:r>
              <a:rPr lang="fr-FR" altLang="ko-KR" dirty="0" smtClean="0">
                <a:solidFill>
                  <a:srgbClr val="A6DBDA"/>
                </a:solidFill>
              </a:rPr>
              <a:t>Specular reflection</a:t>
            </a:r>
            <a:endParaRPr lang="ko-KR" altLang="en-US" dirty="0">
              <a:solidFill>
                <a:srgbClr val="A6DBDA"/>
              </a:solidFill>
            </a:endParaRP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851275" y="2071688"/>
            <a:ext cx="4930775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  <a:cs typeface="Tahoma" pitchFamily="34" charset="0"/>
              </a:rPr>
              <a:t>Not affected by the position of the light source</a:t>
            </a:r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851275" y="2935288"/>
            <a:ext cx="4519613" cy="369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>
                <a:effectLst>
                  <a:outerShdw blurRad="38100" dist="38100" dir="2700000" algn="tl">
                    <a:srgbClr val="C0C0C0"/>
                  </a:outerShdw>
                </a:effectLst>
                <a:latin typeface="Tahoma" pitchFamily="34" charset="0"/>
                <a:ea typeface="굴림" pitchFamily="50" charset="-127"/>
                <a:cs typeface="Tahoma" pitchFamily="34" charset="0"/>
              </a:rPr>
              <a:t>Affected by the position of the light source</a:t>
            </a:r>
          </a:p>
        </p:txBody>
      </p:sp>
      <p:sp>
        <p:nvSpPr>
          <p:cNvPr id="38918" name="Line 10"/>
          <p:cNvSpPr>
            <a:spLocks noChangeShapeType="1"/>
          </p:cNvSpPr>
          <p:nvPr/>
        </p:nvSpPr>
        <p:spPr bwMode="auto">
          <a:xfrm>
            <a:off x="1042988" y="2725738"/>
            <a:ext cx="8029575" cy="0"/>
          </a:xfrm>
          <a:prstGeom prst="line">
            <a:avLst/>
          </a:prstGeom>
          <a:noFill/>
          <a:ln w="31750">
            <a:solidFill>
              <a:srgbClr val="FF66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ko-KR" alt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128" y="3603909"/>
            <a:ext cx="4586400" cy="2682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Light Intensity Function</a:t>
            </a:r>
            <a:endParaRPr lang="ko-KR" altLang="en-US" dirty="0"/>
          </a:p>
        </p:txBody>
      </p:sp>
      <p:sp>
        <p:nvSpPr>
          <p:cNvPr id="4100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r>
              <a:rPr lang="en-US" altLang="ko-KR" i="1" dirty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 smtClean="0">
              <a:solidFill>
                <a:srgbClr val="404040"/>
              </a:solidFill>
              <a:latin typeface="Arial" charset="0"/>
            </a:endParaRPr>
          </a:p>
          <a:p>
            <a:pPr lvl="3">
              <a:buFont typeface="Arial" charset="0"/>
              <a:buChar char="–"/>
            </a:pPr>
            <a:endParaRPr lang="en-US" altLang="ko-KR" b="1" i="1" dirty="0" smtClean="0">
              <a:solidFill>
                <a:srgbClr val="77933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emitted intensity for light sources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, </a:t>
            </a: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, </a:t>
            </a: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ambient / diffuse / specular reflection factor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AL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ambient light intensity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unit normal vector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unit light vector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ko-KR" b="1" i="1" baseline="-25000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the intensity of the light source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unit viewing direction vector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specular reflection vector</a:t>
            </a:r>
          </a:p>
          <a:p>
            <a:pPr lvl="1">
              <a:buClr>
                <a:srgbClr val="595959"/>
              </a:buClr>
            </a:pPr>
            <a:r>
              <a:rPr lang="en-US" altLang="ko-KR" b="1" i="1" dirty="0" smtClean="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 smtClean="0">
                <a:solidFill>
                  <a:srgbClr val="595959"/>
                </a:solidFill>
                <a:latin typeface="Arial" charset="0"/>
              </a:rPr>
              <a:t> : shininess factor</a:t>
            </a:r>
            <a:endParaRPr lang="ko-KR" altLang="en-US" dirty="0" smtClean="0">
              <a:solidFill>
                <a:srgbClr val="595959"/>
              </a:solidFill>
              <a:latin typeface="Arial" charset="0"/>
            </a:endParaRP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421106"/>
              </p:ext>
            </p:extLst>
          </p:nvPr>
        </p:nvGraphicFramePr>
        <p:xfrm>
          <a:off x="837313" y="1394323"/>
          <a:ext cx="7553920" cy="560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5" name="수식" r:id="rId4" imgW="3429000" imgH="253800" progId="Equation.3">
                  <p:embed/>
                </p:oleObj>
              </mc:Choice>
              <mc:Fallback>
                <p:oleObj name="수식" r:id="rId4" imgW="3429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7313" y="1394323"/>
                        <a:ext cx="7553920" cy="560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Surface Illumination Calculation (1/2)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Single light source</a:t>
            </a:r>
            <a:endParaRPr lang="ko-KR" altLang="en-US" dirty="0"/>
          </a:p>
        </p:txBody>
      </p:sp>
      <p:grpSp>
        <p:nvGrpSpPr>
          <p:cNvPr id="5125" name="그룹 22"/>
          <p:cNvGrpSpPr>
            <a:grpSpLocks/>
          </p:cNvGrpSpPr>
          <p:nvPr/>
        </p:nvGrpSpPr>
        <p:grpSpPr bwMode="auto">
          <a:xfrm>
            <a:off x="1714500" y="2554288"/>
            <a:ext cx="5500688" cy="3849687"/>
            <a:chOff x="1714480" y="2554482"/>
            <a:chExt cx="5500726" cy="38495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36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4480" y="2554482"/>
              <a:ext cx="5500726" cy="38495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5127" name="그룹 14"/>
            <p:cNvGrpSpPr>
              <a:grpSpLocks/>
            </p:cNvGrpSpPr>
            <p:nvPr/>
          </p:nvGrpSpPr>
          <p:grpSpPr bwMode="auto">
            <a:xfrm rot="2750157">
              <a:off x="1934653" y="4084286"/>
              <a:ext cx="309563" cy="359814"/>
              <a:chOff x="7263148" y="1855800"/>
              <a:chExt cx="381095" cy="431776"/>
            </a:xfrm>
          </p:grpSpPr>
          <p:sp>
            <p:nvSpPr>
              <p:cNvPr id="10" name="원호 9"/>
              <p:cNvSpPr/>
              <p:nvPr/>
            </p:nvSpPr>
            <p:spPr>
              <a:xfrm>
                <a:off x="7335555" y="1962979"/>
                <a:ext cx="164156" cy="333377"/>
              </a:xfrm>
              <a:prstGeom prst="arc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1" name="자유형 10"/>
              <p:cNvSpPr/>
              <p:nvPr/>
            </p:nvSpPr>
            <p:spPr>
              <a:xfrm>
                <a:off x="7261744" y="1853995"/>
                <a:ext cx="381077" cy="287657"/>
              </a:xfrm>
              <a:custGeom>
                <a:avLst/>
                <a:gdLst>
                  <a:gd name="connsiteX0" fmla="*/ 311728 w 540328"/>
                  <a:gd name="connsiteY0" fmla="*/ 0 h 280554"/>
                  <a:gd name="connsiteX1" fmla="*/ 0 w 540328"/>
                  <a:gd name="connsiteY1" fmla="*/ 280554 h 280554"/>
                  <a:gd name="connsiteX2" fmla="*/ 540328 w 540328"/>
                  <a:gd name="connsiteY2" fmla="*/ 280554 h 280554"/>
                  <a:gd name="connsiteX0" fmla="*/ 380589 w 540328"/>
                  <a:gd name="connsiteY0" fmla="*/ 0 h 362395"/>
                  <a:gd name="connsiteX1" fmla="*/ 0 w 540328"/>
                  <a:gd name="connsiteY1" fmla="*/ 362395 h 362395"/>
                  <a:gd name="connsiteX2" fmla="*/ 540328 w 540328"/>
                  <a:gd name="connsiteY2" fmla="*/ 362395 h 362395"/>
                  <a:gd name="connsiteX0" fmla="*/ 415470 w 540328"/>
                  <a:gd name="connsiteY0" fmla="*/ 0 h 490984"/>
                  <a:gd name="connsiteX1" fmla="*/ 0 w 540328"/>
                  <a:gd name="connsiteY1" fmla="*/ 490984 h 490984"/>
                  <a:gd name="connsiteX2" fmla="*/ 540328 w 540328"/>
                  <a:gd name="connsiteY2" fmla="*/ 490984 h 490984"/>
                  <a:gd name="connsiteX0" fmla="*/ 415470 w 665186"/>
                  <a:gd name="connsiteY0" fmla="*/ 0 h 514355"/>
                  <a:gd name="connsiteX1" fmla="*/ 0 w 665186"/>
                  <a:gd name="connsiteY1" fmla="*/ 490984 h 514355"/>
                  <a:gd name="connsiteX2" fmla="*/ 665186 w 665186"/>
                  <a:gd name="connsiteY2" fmla="*/ 514355 h 51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186" h="514355">
                    <a:moveTo>
                      <a:pt x="415470" y="0"/>
                    </a:moveTo>
                    <a:lnTo>
                      <a:pt x="0" y="490984"/>
                    </a:lnTo>
                    <a:lnTo>
                      <a:pt x="665186" y="514355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80247"/>
              </p:ext>
            </p:extLst>
          </p:nvPr>
        </p:nvGraphicFramePr>
        <p:xfrm>
          <a:off x="836612" y="1844824"/>
          <a:ext cx="8127875" cy="60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4" name="수식" r:id="rId5" imgW="3429000" imgH="253800" progId="Equation.3">
                  <p:embed/>
                </p:oleObj>
              </mc:Choice>
              <mc:Fallback>
                <p:oleObj name="수식" r:id="rId5" imgW="3429000" imgH="253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2" y="1844824"/>
                        <a:ext cx="8127875" cy="60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Surface Illumination Calculation (2/2)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Multiple light sources</a:t>
            </a:r>
            <a:endParaRPr lang="ko-KR" altLang="en-US" dirty="0"/>
          </a:p>
        </p:txBody>
      </p:sp>
      <p:grpSp>
        <p:nvGrpSpPr>
          <p:cNvPr id="6149" name="그룹 13"/>
          <p:cNvGrpSpPr>
            <a:grpSpLocks/>
          </p:cNvGrpSpPr>
          <p:nvPr/>
        </p:nvGrpSpPr>
        <p:grpSpPr bwMode="auto">
          <a:xfrm>
            <a:off x="1714500" y="2552700"/>
            <a:ext cx="5643563" cy="3833813"/>
            <a:chOff x="1714481" y="2553420"/>
            <a:chExt cx="5643602" cy="383319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" name="Picture 1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14481" y="2553420"/>
              <a:ext cx="5643602" cy="383319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6151" name="그룹 14"/>
            <p:cNvGrpSpPr>
              <a:grpSpLocks/>
            </p:cNvGrpSpPr>
            <p:nvPr/>
          </p:nvGrpSpPr>
          <p:grpSpPr bwMode="auto">
            <a:xfrm rot="2750157">
              <a:off x="2257299" y="4201761"/>
              <a:ext cx="309563" cy="359814"/>
              <a:chOff x="7263148" y="1855800"/>
              <a:chExt cx="381095" cy="431776"/>
            </a:xfrm>
          </p:grpSpPr>
          <p:sp>
            <p:nvSpPr>
              <p:cNvPr id="9" name="원호 8"/>
              <p:cNvSpPr/>
              <p:nvPr/>
            </p:nvSpPr>
            <p:spPr>
              <a:xfrm>
                <a:off x="7321661" y="1964880"/>
                <a:ext cx="164137" cy="325756"/>
              </a:xfrm>
              <a:prstGeom prst="arc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0" name="자유형 9"/>
              <p:cNvSpPr/>
              <p:nvPr/>
            </p:nvSpPr>
            <p:spPr>
              <a:xfrm>
                <a:off x="7260313" y="1853258"/>
                <a:ext cx="381033" cy="287655"/>
              </a:xfrm>
              <a:custGeom>
                <a:avLst/>
                <a:gdLst>
                  <a:gd name="connsiteX0" fmla="*/ 311728 w 540328"/>
                  <a:gd name="connsiteY0" fmla="*/ 0 h 280554"/>
                  <a:gd name="connsiteX1" fmla="*/ 0 w 540328"/>
                  <a:gd name="connsiteY1" fmla="*/ 280554 h 280554"/>
                  <a:gd name="connsiteX2" fmla="*/ 540328 w 540328"/>
                  <a:gd name="connsiteY2" fmla="*/ 280554 h 280554"/>
                  <a:gd name="connsiteX0" fmla="*/ 380589 w 540328"/>
                  <a:gd name="connsiteY0" fmla="*/ 0 h 362395"/>
                  <a:gd name="connsiteX1" fmla="*/ 0 w 540328"/>
                  <a:gd name="connsiteY1" fmla="*/ 362395 h 362395"/>
                  <a:gd name="connsiteX2" fmla="*/ 540328 w 540328"/>
                  <a:gd name="connsiteY2" fmla="*/ 362395 h 362395"/>
                  <a:gd name="connsiteX0" fmla="*/ 415470 w 540328"/>
                  <a:gd name="connsiteY0" fmla="*/ 0 h 490984"/>
                  <a:gd name="connsiteX1" fmla="*/ 0 w 540328"/>
                  <a:gd name="connsiteY1" fmla="*/ 490984 h 490984"/>
                  <a:gd name="connsiteX2" fmla="*/ 540328 w 540328"/>
                  <a:gd name="connsiteY2" fmla="*/ 490984 h 490984"/>
                  <a:gd name="connsiteX0" fmla="*/ 415470 w 665186"/>
                  <a:gd name="connsiteY0" fmla="*/ 0 h 514355"/>
                  <a:gd name="connsiteX1" fmla="*/ 0 w 665186"/>
                  <a:gd name="connsiteY1" fmla="*/ 490984 h 514355"/>
                  <a:gd name="connsiteX2" fmla="*/ 665186 w 665186"/>
                  <a:gd name="connsiteY2" fmla="*/ 514355 h 514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65186" h="514355">
                    <a:moveTo>
                      <a:pt x="415470" y="0"/>
                    </a:moveTo>
                    <a:lnTo>
                      <a:pt x="0" y="490984"/>
                    </a:lnTo>
                    <a:lnTo>
                      <a:pt x="665186" y="514355"/>
                    </a:lnTo>
                  </a:path>
                </a:pathLst>
              </a:cu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969390"/>
              </p:ext>
            </p:extLst>
          </p:nvPr>
        </p:nvGraphicFramePr>
        <p:xfrm>
          <a:off x="857299" y="1906764"/>
          <a:ext cx="7963173" cy="586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7" name="수식" r:id="rId5" imgW="3797280" imgH="279360" progId="Equation.3">
                  <p:embed/>
                </p:oleObj>
              </mc:Choice>
              <mc:Fallback>
                <p:oleObj name="수식" r:id="rId5" imgW="3797280" imgH="27936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99" y="1906764"/>
                        <a:ext cx="7963173" cy="586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Illumination Components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Emission from light sources</a:t>
            </a:r>
          </a:p>
          <a:p>
            <a:pPr lvl="3">
              <a:defRPr/>
            </a:pPr>
            <a:endParaRPr lang="en-US" altLang="ko-KR" dirty="0" smtClean="0"/>
          </a:p>
          <a:p>
            <a:pPr>
              <a:defRPr/>
            </a:pPr>
            <a:r>
              <a:rPr lang="en-US" altLang="ko-KR" dirty="0" smtClean="0"/>
              <a:t>Light scattering(=reflection) at surfaces</a:t>
            </a:r>
            <a:endParaRPr lang="ko-KR" altLang="en-US" dirty="0"/>
          </a:p>
        </p:txBody>
      </p:sp>
      <p:sp>
        <p:nvSpPr>
          <p:cNvPr id="22536" name="TextBox 8"/>
          <p:cNvSpPr txBox="1">
            <a:spLocks noChangeArrowheads="1"/>
          </p:cNvSpPr>
          <p:nvPr/>
        </p:nvSpPr>
        <p:spPr bwMode="auto">
          <a:xfrm>
            <a:off x="3259273" y="5857329"/>
            <a:ext cx="27302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 dirty="0" smtClean="0">
                <a:latin typeface="Tahoma" pitchFamily="34" charset="0"/>
                <a:ea typeface="맑은 고딕" pitchFamily="50" charset="-127"/>
              </a:rPr>
              <a:t>[Monotone with edge lines]</a:t>
            </a:r>
            <a:endParaRPr lang="ko-KR" altLang="en-US" sz="1400" b="1" dirty="0"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22537" name="TextBox 9"/>
          <p:cNvSpPr txBox="1">
            <a:spLocks noChangeArrowheads="1"/>
          </p:cNvSpPr>
          <p:nvPr/>
        </p:nvSpPr>
        <p:spPr bwMode="auto">
          <a:xfrm>
            <a:off x="6899409" y="5857329"/>
            <a:ext cx="14638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 dirty="0" smtClean="0">
                <a:latin typeface="Tahoma" pitchFamily="34" charset="0"/>
                <a:ea typeface="맑은 고딕" pitchFamily="50" charset="-127"/>
              </a:rPr>
              <a:t>[Illumination</a:t>
            </a:r>
            <a:r>
              <a:rPr lang="en-US" altLang="ko-KR" sz="1400" b="1" dirty="0">
                <a:latin typeface="Tahoma" pitchFamily="34" charset="0"/>
                <a:ea typeface="맑은 고딕" pitchFamily="50" charset="-127"/>
              </a:rPr>
              <a:t>]</a:t>
            </a:r>
            <a:endParaRPr lang="ko-KR" altLang="en-US" sz="1400" b="1" dirty="0">
              <a:latin typeface="Tahoma" pitchFamily="34" charset="0"/>
              <a:ea typeface="맑은 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07504" y="3072480"/>
            <a:ext cx="2810310" cy="2760155"/>
            <a:chOff x="6186269" y="2852934"/>
            <a:chExt cx="2810310" cy="276015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직사각형 3"/>
            <p:cNvSpPr/>
            <p:nvPr/>
          </p:nvSpPr>
          <p:spPr>
            <a:xfrm>
              <a:off x="6186270" y="2852934"/>
              <a:ext cx="2810309" cy="27601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170" name="Picture 2" descr="http://upload.wikimedia.org/wikipedia/commons/thumb/7/7c/Shading2.svg/227px-Shading2.svg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6" t="6580" r="11526" b="10941"/>
            <a:stretch/>
          </p:blipFill>
          <p:spPr bwMode="auto">
            <a:xfrm>
              <a:off x="6186269" y="2852936"/>
              <a:ext cx="2810309" cy="276015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2" name="Picture 4" descr="http://upload.wikimedia.org/wikipedia/commons/d/df/Shading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6580" r="11526" b="10942"/>
          <a:stretch/>
        </p:blipFill>
        <p:spPr bwMode="auto">
          <a:xfrm>
            <a:off x="3171479" y="3068290"/>
            <a:ext cx="2810309" cy="27601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upload.wikimedia.org/wikipedia/commons/2/2c/Shading3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6" t="6580" r="11526" b="10941"/>
          <a:stretch/>
        </p:blipFill>
        <p:spPr bwMode="auto">
          <a:xfrm>
            <a:off x="6226187" y="3068288"/>
            <a:ext cx="2810309" cy="276015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8"/>
          <p:cNvSpPr txBox="1">
            <a:spLocks noChangeArrowheads="1"/>
          </p:cNvSpPr>
          <p:nvPr/>
        </p:nvSpPr>
        <p:spPr bwMode="auto">
          <a:xfrm>
            <a:off x="507843" y="5857329"/>
            <a:ext cx="203773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 dirty="0" smtClean="0">
                <a:latin typeface="Tahoma" pitchFamily="34" charset="0"/>
                <a:ea typeface="맑은 고딕" pitchFamily="50" charset="-127"/>
              </a:rPr>
              <a:t>[Monotone coloring]</a:t>
            </a:r>
            <a:endParaRPr lang="ko-KR" altLang="en-US" sz="1400" b="1" dirty="0">
              <a:latin typeface="Tahoma" pitchFamily="34" charset="0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22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7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75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/>
      <p:bldP spid="225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</a:t>
            </a:r>
            <a:r>
              <a:rPr lang="en-US" altLang="ko-KR" dirty="0" smtClean="0"/>
              <a:t>color is a mirror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" name="what_color_is_a_mirro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193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367770"/>
            <a:ext cx="8784976" cy="4941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92741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Shading 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2400" dirty="0" smtClean="0">
                <a:solidFill>
                  <a:srgbClr val="FF0000"/>
                </a:solidFill>
              </a:rPr>
              <a:t>Compute the radiance for each object </a:t>
            </a:r>
          </a:p>
          <a:p>
            <a:pPr lvl="1">
              <a:defRPr/>
            </a:pPr>
            <a:r>
              <a:rPr lang="en-US" altLang="ko-KR" sz="2000" dirty="0">
                <a:solidFill>
                  <a:srgbClr val="FF0000"/>
                </a:solidFill>
              </a:rPr>
              <a:t>Determine where the lights come from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2400" dirty="0" smtClean="0">
                <a:solidFill>
                  <a:srgbClr val="86EC86"/>
                </a:solidFill>
              </a:rPr>
              <a:t>Figure out which pixels to fill</a:t>
            </a:r>
          </a:p>
          <a:p>
            <a:pPr>
              <a:defRPr/>
            </a:pPr>
            <a:r>
              <a:rPr lang="en-US" altLang="ko-KR" sz="2400" dirty="0" smtClean="0">
                <a:solidFill>
                  <a:schemeClr val="accent6">
                    <a:lumMod val="75000"/>
                  </a:schemeClr>
                </a:solidFill>
              </a:rPr>
              <a:t>Paint the color for each pixel</a:t>
            </a:r>
            <a:endParaRPr lang="ko-KR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779454"/>
            <a:ext cx="3887788" cy="3538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직선 화살표 연결선 5"/>
          <p:cNvCxnSpPr/>
          <p:nvPr/>
        </p:nvCxnSpPr>
        <p:spPr>
          <a:xfrm flipV="1">
            <a:off x="7659489" y="3246158"/>
            <a:ext cx="817563" cy="655637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6176764" y="3211233"/>
            <a:ext cx="1482725" cy="690562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5402064" y="3952595"/>
            <a:ext cx="2198688" cy="2270125"/>
          </a:xfrm>
          <a:prstGeom prst="straightConnector1">
            <a:avLst/>
          </a:prstGeom>
          <a:ln w="38100">
            <a:solidFill>
              <a:srgbClr val="86EC8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평행 사변형 22"/>
          <p:cNvSpPr/>
          <p:nvPr/>
        </p:nvSpPr>
        <p:spPr>
          <a:xfrm rot="5400000">
            <a:off x="5874346" y="5555176"/>
            <a:ext cx="184150" cy="141287"/>
          </a:xfrm>
          <a:custGeom>
            <a:avLst/>
            <a:gdLst>
              <a:gd name="connsiteX0" fmla="*/ 0 w 284538"/>
              <a:gd name="connsiteY0" fmla="*/ 151007 h 151007"/>
              <a:gd name="connsiteX1" fmla="*/ 37752 w 284538"/>
              <a:gd name="connsiteY1" fmla="*/ 0 h 151007"/>
              <a:gd name="connsiteX2" fmla="*/ 284538 w 284538"/>
              <a:gd name="connsiteY2" fmla="*/ 0 h 151007"/>
              <a:gd name="connsiteX3" fmla="*/ 246786 w 284538"/>
              <a:gd name="connsiteY3" fmla="*/ 151007 h 151007"/>
              <a:gd name="connsiteX4" fmla="*/ 0 w 284538"/>
              <a:gd name="connsiteY4" fmla="*/ 151007 h 151007"/>
              <a:gd name="connsiteX0" fmla="*/ 0 w 428469"/>
              <a:gd name="connsiteY0" fmla="*/ 489673 h 489673"/>
              <a:gd name="connsiteX1" fmla="*/ 181683 w 428469"/>
              <a:gd name="connsiteY1" fmla="*/ 0 h 489673"/>
              <a:gd name="connsiteX2" fmla="*/ 428469 w 428469"/>
              <a:gd name="connsiteY2" fmla="*/ 0 h 489673"/>
              <a:gd name="connsiteX3" fmla="*/ 390717 w 428469"/>
              <a:gd name="connsiteY3" fmla="*/ 151007 h 489673"/>
              <a:gd name="connsiteX4" fmla="*/ 0 w 428469"/>
              <a:gd name="connsiteY4" fmla="*/ 489673 h 489673"/>
              <a:gd name="connsiteX0" fmla="*/ 0 w 428469"/>
              <a:gd name="connsiteY0" fmla="*/ 489673 h 489673"/>
              <a:gd name="connsiteX1" fmla="*/ 63149 w 428469"/>
              <a:gd name="connsiteY1" fmla="*/ 381000 h 489673"/>
              <a:gd name="connsiteX2" fmla="*/ 428469 w 428469"/>
              <a:gd name="connsiteY2" fmla="*/ 0 h 489673"/>
              <a:gd name="connsiteX3" fmla="*/ 390717 w 428469"/>
              <a:gd name="connsiteY3" fmla="*/ 151007 h 489673"/>
              <a:gd name="connsiteX4" fmla="*/ 0 w 428469"/>
              <a:gd name="connsiteY4" fmla="*/ 489673 h 489673"/>
              <a:gd name="connsiteX0" fmla="*/ 0 w 428469"/>
              <a:gd name="connsiteY0" fmla="*/ 489673 h 489674"/>
              <a:gd name="connsiteX1" fmla="*/ 63149 w 428469"/>
              <a:gd name="connsiteY1" fmla="*/ 381000 h 489674"/>
              <a:gd name="connsiteX2" fmla="*/ 428469 w 428469"/>
              <a:gd name="connsiteY2" fmla="*/ 0 h 489674"/>
              <a:gd name="connsiteX3" fmla="*/ 136717 w 428469"/>
              <a:gd name="connsiteY3" fmla="*/ 489674 h 489674"/>
              <a:gd name="connsiteX4" fmla="*/ 0 w 428469"/>
              <a:gd name="connsiteY4" fmla="*/ 489673 h 489674"/>
              <a:gd name="connsiteX0" fmla="*/ 0 w 182938"/>
              <a:gd name="connsiteY0" fmla="*/ 117140 h 117141"/>
              <a:gd name="connsiteX1" fmla="*/ 63149 w 182938"/>
              <a:gd name="connsiteY1" fmla="*/ 8467 h 117141"/>
              <a:gd name="connsiteX2" fmla="*/ 182938 w 182938"/>
              <a:gd name="connsiteY2" fmla="*/ 0 h 117141"/>
              <a:gd name="connsiteX3" fmla="*/ 136717 w 182938"/>
              <a:gd name="connsiteY3" fmla="*/ 117141 h 117141"/>
              <a:gd name="connsiteX4" fmla="*/ 0 w 182938"/>
              <a:gd name="connsiteY4" fmla="*/ 117140 h 117141"/>
              <a:gd name="connsiteX0" fmla="*/ 0 w 182938"/>
              <a:gd name="connsiteY0" fmla="*/ 117141 h 117142"/>
              <a:gd name="connsiteX1" fmla="*/ 54685 w 182938"/>
              <a:gd name="connsiteY1" fmla="*/ 0 h 117142"/>
              <a:gd name="connsiteX2" fmla="*/ 182938 w 182938"/>
              <a:gd name="connsiteY2" fmla="*/ 1 h 117142"/>
              <a:gd name="connsiteX3" fmla="*/ 136717 w 182938"/>
              <a:gd name="connsiteY3" fmla="*/ 117142 h 117142"/>
              <a:gd name="connsiteX4" fmla="*/ 0 w 182938"/>
              <a:gd name="connsiteY4" fmla="*/ 117141 h 117142"/>
              <a:gd name="connsiteX0" fmla="*/ 0 w 182938"/>
              <a:gd name="connsiteY0" fmla="*/ 142541 h 142542"/>
              <a:gd name="connsiteX1" fmla="*/ 46218 w 182938"/>
              <a:gd name="connsiteY1" fmla="*/ 0 h 142542"/>
              <a:gd name="connsiteX2" fmla="*/ 182938 w 182938"/>
              <a:gd name="connsiteY2" fmla="*/ 25401 h 142542"/>
              <a:gd name="connsiteX3" fmla="*/ 136717 w 182938"/>
              <a:gd name="connsiteY3" fmla="*/ 142542 h 142542"/>
              <a:gd name="connsiteX4" fmla="*/ 0 w 182938"/>
              <a:gd name="connsiteY4" fmla="*/ 142541 h 142542"/>
              <a:gd name="connsiteX0" fmla="*/ 0 w 182938"/>
              <a:gd name="connsiteY0" fmla="*/ 142541 h 142542"/>
              <a:gd name="connsiteX1" fmla="*/ 46218 w 182938"/>
              <a:gd name="connsiteY1" fmla="*/ 0 h 142542"/>
              <a:gd name="connsiteX2" fmla="*/ 182938 w 182938"/>
              <a:gd name="connsiteY2" fmla="*/ 1 h 142542"/>
              <a:gd name="connsiteX3" fmla="*/ 136717 w 182938"/>
              <a:gd name="connsiteY3" fmla="*/ 142542 h 142542"/>
              <a:gd name="connsiteX4" fmla="*/ 0 w 182938"/>
              <a:gd name="connsiteY4" fmla="*/ 142541 h 14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38" h="142542">
                <a:moveTo>
                  <a:pt x="0" y="142541"/>
                </a:moveTo>
                <a:lnTo>
                  <a:pt x="46218" y="0"/>
                </a:lnTo>
                <a:lnTo>
                  <a:pt x="182938" y="1"/>
                </a:lnTo>
                <a:lnTo>
                  <a:pt x="136717" y="142542"/>
                </a:lnTo>
                <a:lnTo>
                  <a:pt x="0" y="14254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A Scene w/o &amp; w/ Lighting</a:t>
            </a:r>
            <a:endParaRPr lang="ko-KR" altLang="en-US" dirty="0"/>
          </a:p>
        </p:txBody>
      </p:sp>
      <p:pic>
        <p:nvPicPr>
          <p:cNvPr id="4" name="그림 3" descr="2-5.jpg"/>
          <p:cNvPicPr>
            <a:picLocks noChangeAspect="1"/>
          </p:cNvPicPr>
          <p:nvPr/>
        </p:nvPicPr>
        <p:blipFill rotWithShape="1">
          <a:blip r:embed="rId3" cstate="print"/>
          <a:srcRect l="416" t="1573" r="50414" b="1573"/>
          <a:stretch/>
        </p:blipFill>
        <p:spPr>
          <a:xfrm>
            <a:off x="1226189" y="1323430"/>
            <a:ext cx="6874204" cy="5057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 descr="2-5.jpg"/>
          <p:cNvPicPr>
            <a:picLocks noChangeAspect="1"/>
          </p:cNvPicPr>
          <p:nvPr/>
        </p:nvPicPr>
        <p:blipFill rotWithShape="1">
          <a:blip r:embed="rId3" cstate="print"/>
          <a:srcRect l="50399" t="2154" r="506" b="2154"/>
          <a:stretch/>
        </p:blipFill>
        <p:spPr>
          <a:xfrm>
            <a:off x="1226189" y="1323430"/>
            <a:ext cx="6874204" cy="50578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Light Source Model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Simple mathematical models</a:t>
            </a:r>
          </a:p>
          <a:p>
            <a:pPr lvl="1">
              <a:defRPr/>
            </a:pPr>
            <a:r>
              <a:rPr lang="en-US" altLang="ko-KR" dirty="0" smtClean="0"/>
              <a:t>Point light</a:t>
            </a:r>
          </a:p>
          <a:p>
            <a:pPr lvl="1">
              <a:defRPr/>
            </a:pPr>
            <a:r>
              <a:rPr lang="en-US" altLang="ko-KR" dirty="0" smtClean="0"/>
              <a:t>Directional light</a:t>
            </a:r>
          </a:p>
          <a:p>
            <a:pPr lvl="1">
              <a:defRPr/>
            </a:pPr>
            <a:r>
              <a:rPr lang="en-US" altLang="ko-KR" dirty="0" smtClean="0"/>
              <a:t>Spotlight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3294926"/>
            <a:ext cx="1571635" cy="2870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684" name="Picture 4" descr="http://cafefiles.naver.net/20091120_91/c100m70_1258673100225kF0kh_jpg/%C5%C2%BE%E7_c100m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14545" y="3294926"/>
            <a:ext cx="2870376" cy="28703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168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940" y="3295064"/>
            <a:ext cx="3797275" cy="2870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Point Light Source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dirty="0" smtClean="0"/>
              <a:t>Omnidirectional point source</a:t>
            </a:r>
          </a:p>
          <a:p>
            <a:pPr lvl="1">
              <a:defRPr/>
            </a:pPr>
            <a:r>
              <a:rPr lang="en-US" altLang="ko-KR" dirty="0" smtClean="0"/>
              <a:t>Intensity I</a:t>
            </a:r>
          </a:p>
          <a:p>
            <a:pPr lvl="1">
              <a:defRPr/>
            </a:pPr>
            <a:r>
              <a:rPr lang="en-US" altLang="ko-KR" dirty="0" smtClean="0"/>
              <a:t>Position P(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p</a:t>
            </a:r>
            <a:r>
              <a:rPr lang="en-US" altLang="ko-KR" baseline="-25000" dirty="0" err="1" smtClean="0"/>
              <a:t>z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288" y="4092575"/>
            <a:ext cx="1017587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2975042" y="4508429"/>
            <a:ext cx="214314" cy="214314"/>
          </a:xfrm>
          <a:prstGeom prst="ellipse">
            <a:avLst/>
          </a:prstGeom>
          <a:solidFill>
            <a:srgbClr val="FF000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줄무늬가 있는 오른쪽 화살표 10"/>
          <p:cNvSpPr/>
          <p:nvPr/>
        </p:nvSpPr>
        <p:spPr>
          <a:xfrm rot="20021691">
            <a:off x="3493012" y="3496564"/>
            <a:ext cx="1071570" cy="928694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줄무늬가 있는 오른쪽 화살표 11"/>
          <p:cNvSpPr/>
          <p:nvPr/>
        </p:nvSpPr>
        <p:spPr>
          <a:xfrm rot="795527" flipH="1">
            <a:off x="1449506" y="3839651"/>
            <a:ext cx="1071570" cy="928694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줄무늬가 있는 오른쪽 화살표 12"/>
          <p:cNvSpPr/>
          <p:nvPr/>
        </p:nvSpPr>
        <p:spPr>
          <a:xfrm rot="4633015" flipH="1">
            <a:off x="2321586" y="3039487"/>
            <a:ext cx="1071570" cy="928694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줄무늬가 있는 오른쪽 화살표 14"/>
          <p:cNvSpPr/>
          <p:nvPr/>
        </p:nvSpPr>
        <p:spPr>
          <a:xfrm rot="19348730" flipH="1" flipV="1">
            <a:off x="1672140" y="4862901"/>
            <a:ext cx="1071570" cy="928694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줄무늬가 있는 오른쪽 화살표 15"/>
          <p:cNvSpPr/>
          <p:nvPr/>
        </p:nvSpPr>
        <p:spPr>
          <a:xfrm rot="861925" flipV="1">
            <a:off x="3598885" y="4546123"/>
            <a:ext cx="1071570" cy="928694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623" name="TextBox 7"/>
          <p:cNvSpPr txBox="1">
            <a:spLocks noChangeArrowheads="1"/>
          </p:cNvSpPr>
          <p:nvPr/>
        </p:nvSpPr>
        <p:spPr bwMode="auto">
          <a:xfrm>
            <a:off x="2511425" y="4235450"/>
            <a:ext cx="11334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P(p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x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y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, p</a:t>
            </a:r>
            <a:r>
              <a:rPr lang="en-US" altLang="ko-KR" sz="1400" b="1" baseline="-25000">
                <a:latin typeface="Arial" charset="0"/>
                <a:ea typeface="맑은 고딕" pitchFamily="50" charset="-127"/>
                <a:cs typeface="Arial" charset="0"/>
              </a:rPr>
              <a:t>z</a:t>
            </a:r>
            <a:r>
              <a:rPr lang="en-US" altLang="ko-KR" sz="1400" b="1">
                <a:latin typeface="Arial" charset="0"/>
                <a:ea typeface="맑은 고딕" pitchFamily="50" charset="-127"/>
                <a:cs typeface="Arial" charset="0"/>
              </a:rPr>
              <a:t>)</a:t>
            </a:r>
            <a:endParaRPr lang="ko-KR" altLang="en-US" sz="1400" b="1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3024188" y="4630738"/>
            <a:ext cx="333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</a:rPr>
              <a:t>I</a:t>
            </a:r>
            <a:endParaRPr lang="ko-KR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맑은 고딕" pitchFamily="50" charset="-127"/>
            </a:endParaRPr>
          </a:p>
        </p:txBody>
      </p:sp>
      <p:sp>
        <p:nvSpPr>
          <p:cNvPr id="18" name="원통 17"/>
          <p:cNvSpPr/>
          <p:nvPr/>
        </p:nvSpPr>
        <p:spPr>
          <a:xfrm>
            <a:off x="5572132" y="4664536"/>
            <a:ext cx="928694" cy="1428760"/>
          </a:xfrm>
          <a:prstGeom prst="can">
            <a:avLst/>
          </a:prstGeom>
          <a:gradFill flip="none" rotWithShape="1">
            <a:gsLst>
              <a:gs pos="0">
                <a:srgbClr val="A00000">
                  <a:alpha val="65000"/>
                </a:srgbClr>
              </a:gs>
              <a:gs pos="61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정육면체 18"/>
          <p:cNvSpPr/>
          <p:nvPr/>
        </p:nvSpPr>
        <p:spPr>
          <a:xfrm>
            <a:off x="5857875" y="3021013"/>
            <a:ext cx="1000125" cy="1071562"/>
          </a:xfrm>
          <a:prstGeom prst="cub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629" name="TextBox 7"/>
          <p:cNvSpPr txBox="1">
            <a:spLocks noChangeArrowheads="1"/>
          </p:cNvSpPr>
          <p:nvPr/>
        </p:nvSpPr>
        <p:spPr bwMode="auto">
          <a:xfrm>
            <a:off x="3949700" y="4824413"/>
            <a:ext cx="407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Arial" charset="0"/>
                <a:ea typeface="맑은 고딕" pitchFamily="50" charset="-127"/>
                <a:cs typeface="Arial" charset="0"/>
              </a:rPr>
              <a:t>D</a:t>
            </a:r>
            <a:r>
              <a:rPr lang="en-US" altLang="ko-KR" sz="1600" b="1" baseline="-25000">
                <a:latin typeface="Arial" charset="0"/>
                <a:ea typeface="맑은 고딕" pitchFamily="50" charset="-127"/>
                <a:cs typeface="Arial" charset="0"/>
              </a:rPr>
              <a:t>1</a:t>
            </a:r>
            <a:endParaRPr lang="ko-KR" altLang="en-US" sz="1600" b="1" baseline="-25000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25630" name="TextBox 7"/>
          <p:cNvSpPr txBox="1">
            <a:spLocks noChangeArrowheads="1"/>
          </p:cNvSpPr>
          <p:nvPr/>
        </p:nvSpPr>
        <p:spPr bwMode="auto">
          <a:xfrm>
            <a:off x="3806825" y="3754438"/>
            <a:ext cx="4079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Arial" charset="0"/>
                <a:ea typeface="맑은 고딕" pitchFamily="50" charset="-127"/>
                <a:cs typeface="Arial" charset="0"/>
              </a:rPr>
              <a:t>D</a:t>
            </a:r>
            <a:r>
              <a:rPr lang="en-US" altLang="ko-KR" sz="1600" b="1" baseline="-25000">
                <a:latin typeface="Arial" charset="0"/>
                <a:ea typeface="맑은 고딕" pitchFamily="50" charset="-127"/>
                <a:cs typeface="Arial" charset="0"/>
              </a:rPr>
              <a:t>2</a:t>
            </a:r>
            <a:endParaRPr lang="ko-KR" altLang="en-US" sz="1600" b="1" baseline="-25000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25631" name="TextBox 7"/>
          <p:cNvSpPr txBox="1">
            <a:spLocks noChangeArrowheads="1"/>
          </p:cNvSpPr>
          <p:nvPr/>
        </p:nvSpPr>
        <p:spPr bwMode="auto">
          <a:xfrm>
            <a:off x="2643188" y="3306763"/>
            <a:ext cx="4079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Arial" charset="0"/>
                <a:ea typeface="맑은 고딕" pitchFamily="50" charset="-127"/>
                <a:cs typeface="Arial" charset="0"/>
              </a:rPr>
              <a:t>D</a:t>
            </a:r>
            <a:r>
              <a:rPr lang="en-US" altLang="ko-KR" sz="1600" b="1" baseline="-25000">
                <a:latin typeface="Arial" charset="0"/>
                <a:ea typeface="맑은 고딕" pitchFamily="50" charset="-127"/>
                <a:cs typeface="Arial" charset="0"/>
              </a:rPr>
              <a:t>3</a:t>
            </a:r>
            <a:endParaRPr lang="ko-KR" altLang="en-US" sz="1600" b="1" baseline="-25000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25632" name="TextBox 7"/>
          <p:cNvSpPr txBox="1">
            <a:spLocks noChangeArrowheads="1"/>
          </p:cNvSpPr>
          <p:nvPr/>
        </p:nvSpPr>
        <p:spPr bwMode="auto">
          <a:xfrm>
            <a:off x="1785938" y="4111625"/>
            <a:ext cx="4079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Arial" charset="0"/>
                <a:ea typeface="맑은 고딕" pitchFamily="50" charset="-127"/>
                <a:cs typeface="Arial" charset="0"/>
              </a:rPr>
              <a:t>D</a:t>
            </a:r>
            <a:r>
              <a:rPr lang="en-US" altLang="ko-KR" sz="1600" b="1" baseline="-25000">
                <a:latin typeface="Arial" charset="0"/>
                <a:ea typeface="맑은 고딕" pitchFamily="50" charset="-127"/>
                <a:cs typeface="Arial" charset="0"/>
              </a:rPr>
              <a:t>4</a:t>
            </a:r>
            <a:endParaRPr lang="ko-KR" altLang="en-US" sz="1600" b="1" baseline="-25000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25633" name="TextBox 7"/>
          <p:cNvSpPr txBox="1">
            <a:spLocks noChangeArrowheads="1"/>
          </p:cNvSpPr>
          <p:nvPr/>
        </p:nvSpPr>
        <p:spPr bwMode="auto">
          <a:xfrm>
            <a:off x="1982788" y="5137150"/>
            <a:ext cx="4079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600" b="1">
                <a:latin typeface="Arial" charset="0"/>
                <a:ea typeface="맑은 고딕" pitchFamily="50" charset="-127"/>
                <a:cs typeface="Arial" charset="0"/>
              </a:rPr>
              <a:t>D</a:t>
            </a:r>
            <a:r>
              <a:rPr lang="en-US" altLang="ko-KR" sz="1600" b="1" baseline="-25000">
                <a:latin typeface="Arial" charset="0"/>
                <a:ea typeface="맑은 고딕" pitchFamily="50" charset="-127"/>
                <a:cs typeface="Arial" charset="0"/>
              </a:rPr>
              <a:t>5</a:t>
            </a:r>
            <a:endParaRPr lang="ko-KR" altLang="en-US" sz="1600" b="1" baseline="-25000">
              <a:latin typeface="Arial" charset="0"/>
              <a:ea typeface="맑은 고딕" pitchFamily="50" charset="-127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Point Light Example</a:t>
            </a:r>
            <a:endParaRPr lang="ko-KR" altLang="en-US" dirty="0"/>
          </a:p>
        </p:txBody>
      </p:sp>
      <p:pic>
        <p:nvPicPr>
          <p:cNvPr id="4" name="Picture 2" descr="http://docs.unity3d.com/Documentation/Images/manual/class-Light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57" y="317488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docs.unity3d.com/Documentation/Images/manual/class-Light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2" r="398" b="562"/>
          <a:stretch/>
        </p:blipFill>
        <p:spPr bwMode="auto">
          <a:xfrm>
            <a:off x="1963231" y="1556792"/>
            <a:ext cx="6926900" cy="4645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5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Directional Light Source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altLang="ko-KR" dirty="0" smtClean="0"/>
              <a:t>Point light source </a:t>
            </a:r>
            <a:r>
              <a:rPr lang="en-US" altLang="ko-KR" dirty="0" smtClean="0">
                <a:solidFill>
                  <a:srgbClr val="C00000"/>
                </a:solidFill>
              </a:rPr>
              <a:t>at infinity</a:t>
            </a:r>
          </a:p>
          <a:p>
            <a:pPr lvl="1">
              <a:defRPr/>
            </a:pPr>
            <a:r>
              <a:rPr lang="en-US" altLang="ko-KR" dirty="0" smtClean="0"/>
              <a:t>Intensity I</a:t>
            </a:r>
          </a:p>
          <a:p>
            <a:pPr lvl="1">
              <a:defRPr/>
            </a:pPr>
            <a:r>
              <a:rPr lang="en-US" altLang="ko-KR" dirty="0" smtClean="0"/>
              <a:t>Direction D(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y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</a:t>
            </a:r>
            <a:r>
              <a:rPr lang="en-US" altLang="ko-KR" baseline="-25000" dirty="0" err="1" smtClean="0"/>
              <a:t>z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5852" y="3644718"/>
            <a:ext cx="1071570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원통 5"/>
          <p:cNvSpPr/>
          <p:nvPr/>
        </p:nvSpPr>
        <p:spPr>
          <a:xfrm>
            <a:off x="6000760" y="5002040"/>
            <a:ext cx="928694" cy="1428760"/>
          </a:xfrm>
          <a:prstGeom prst="can">
            <a:avLst/>
          </a:prstGeom>
          <a:gradFill flip="none" rotWithShape="1">
            <a:gsLst>
              <a:gs pos="0">
                <a:srgbClr val="A00000">
                  <a:alpha val="65000"/>
                </a:srgbClr>
              </a:gs>
              <a:gs pos="61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정육면체 6"/>
          <p:cNvSpPr/>
          <p:nvPr/>
        </p:nvSpPr>
        <p:spPr>
          <a:xfrm>
            <a:off x="6286500" y="3359150"/>
            <a:ext cx="1000125" cy="1071563"/>
          </a:xfrm>
          <a:prstGeom prst="cub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0800000" scaled="1"/>
            <a:tileRect/>
          </a:gra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줄무늬가 있는 오른쪽 화살표 8"/>
          <p:cNvSpPr/>
          <p:nvPr/>
        </p:nvSpPr>
        <p:spPr>
          <a:xfrm rot="584234" flipV="1">
            <a:off x="2799990" y="3314457"/>
            <a:ext cx="3090192" cy="2592646"/>
          </a:xfrm>
          <a:prstGeom prst="stripedRightArrow">
            <a:avLst/>
          </a:prstGeom>
          <a:solidFill>
            <a:srgbClr val="FF0000">
              <a:alpha val="69804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636" name="TextBox 9"/>
          <p:cNvSpPr txBox="1">
            <a:spLocks noChangeArrowheads="1"/>
          </p:cNvSpPr>
          <p:nvPr/>
        </p:nvSpPr>
        <p:spPr bwMode="auto">
          <a:xfrm>
            <a:off x="3163888" y="4216400"/>
            <a:ext cx="23796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3200" b="1">
                <a:latin typeface="Arial" charset="0"/>
                <a:ea typeface="맑은 고딕" pitchFamily="50" charset="-127"/>
                <a:cs typeface="Arial" charset="0"/>
              </a:rPr>
              <a:t>D(d</a:t>
            </a:r>
            <a:r>
              <a:rPr lang="en-US" altLang="ko-KR" sz="3200" b="1" baseline="-25000">
                <a:latin typeface="Arial" charset="0"/>
                <a:ea typeface="맑은 고딕" pitchFamily="50" charset="-127"/>
                <a:cs typeface="Arial" charset="0"/>
              </a:rPr>
              <a:t>x</a:t>
            </a:r>
            <a:r>
              <a:rPr lang="en-US" altLang="ko-KR" sz="3200" b="1">
                <a:latin typeface="Arial" charset="0"/>
                <a:ea typeface="맑은 고딕" pitchFamily="50" charset="-127"/>
                <a:cs typeface="Arial" charset="0"/>
              </a:rPr>
              <a:t>, d</a:t>
            </a:r>
            <a:r>
              <a:rPr lang="en-US" altLang="ko-KR" sz="3200" b="1" baseline="-25000">
                <a:latin typeface="Arial" charset="0"/>
                <a:ea typeface="맑은 고딕" pitchFamily="50" charset="-127"/>
                <a:cs typeface="Arial" charset="0"/>
              </a:rPr>
              <a:t>y</a:t>
            </a:r>
            <a:r>
              <a:rPr lang="en-US" altLang="ko-KR" sz="3200" b="1">
                <a:latin typeface="Arial" charset="0"/>
                <a:ea typeface="맑은 고딕" pitchFamily="50" charset="-127"/>
                <a:cs typeface="Arial" charset="0"/>
              </a:rPr>
              <a:t>, d</a:t>
            </a:r>
            <a:r>
              <a:rPr lang="en-US" altLang="ko-KR" sz="3200" b="1" baseline="-25000">
                <a:latin typeface="Arial" charset="0"/>
                <a:ea typeface="맑은 고딕" pitchFamily="50" charset="-127"/>
                <a:cs typeface="Arial" charset="0"/>
              </a:rPr>
              <a:t>z</a:t>
            </a:r>
            <a:r>
              <a:rPr lang="en-US" altLang="ko-KR" sz="3200" b="1">
                <a:latin typeface="Arial" charset="0"/>
                <a:ea typeface="맑은 고딕" pitchFamily="50" charset="-127"/>
                <a:cs typeface="Arial" charset="0"/>
              </a:rPr>
              <a:t>)</a:t>
            </a:r>
            <a:endParaRPr lang="ko-KR" altLang="en-US" sz="3200" b="1">
              <a:latin typeface="Arial" charset="0"/>
              <a:ea typeface="맑은 고딕" pitchFamily="50" charset="-127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 bwMode="auto">
          <a:xfrm>
            <a:off x="1660525" y="4611688"/>
            <a:ext cx="3333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ts val="0"/>
              </a:spcBef>
              <a:defRPr/>
            </a:pPr>
            <a:r>
              <a:rPr lang="en-US" altLang="ko-K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맑은 고딕" pitchFamily="50" charset="-127"/>
              </a:rPr>
              <a:t>I</a:t>
            </a:r>
            <a:endParaRPr lang="ko-KR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맑은 고딕" pitchFamily="50" charset="-127"/>
            </a:endParaRPr>
          </a:p>
        </p:txBody>
      </p:sp>
      <p:pic>
        <p:nvPicPr>
          <p:cNvPr id="24590" name="Picture 14"/>
          <p:cNvPicPr>
            <a:picLocks noChangeAspect="1" noChangeArrowheads="1"/>
          </p:cNvPicPr>
          <p:nvPr/>
        </p:nvPicPr>
        <p:blipFill rotWithShape="1">
          <a:blip r:embed="rId4" cstate="print"/>
          <a:srcRect l="397" t="6314" r="924" b="2950"/>
          <a:stretch/>
        </p:blipFill>
        <p:spPr bwMode="auto">
          <a:xfrm>
            <a:off x="4020207" y="2009999"/>
            <a:ext cx="4912174" cy="11667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 bwMode="auto">
        <a:noFill/>
        <a:ln w="9525">
          <a:noFill/>
          <a:miter lim="800000"/>
          <a:headEnd/>
          <a:tailEnd/>
        </a:ln>
      </a:spPr>
      <a:bodyPr wrap="none" rtlCol="0">
        <a:spAutoFit/>
      </a:bodyPr>
      <a:lstStyle>
        <a:defPPr algn="ctr">
          <a:spcBef>
            <a:spcPts val="0"/>
          </a:spcBef>
          <a:defRPr sz="1400" b="1" dirty="0" smtClean="0">
            <a:latin typeface="Tahoma" pitchFamily="34" charset="0"/>
            <a:ea typeface="맑은 고딕" pitchFamily="50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69926</TotalTime>
  <Words>647</Words>
  <Application>Microsoft Office PowerPoint</Application>
  <PresentationFormat>화면 슬라이드 쇼(4:3)</PresentationFormat>
  <Paragraphs>212</Paragraphs>
  <Slides>30</Slides>
  <Notes>24</Notes>
  <HiddenSlides>0</HiddenSlides>
  <MMClips>1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굴림</vt:lpstr>
      <vt:lpstr>맑은 고딕</vt:lpstr>
      <vt:lpstr>Arial</vt:lpstr>
      <vt:lpstr>Symbol</vt:lpstr>
      <vt:lpstr>Tahoma</vt:lpstr>
      <vt:lpstr>Times New Roman</vt:lpstr>
      <vt:lpstr>Verdana</vt:lpstr>
      <vt:lpstr>Wingdings</vt:lpstr>
      <vt:lpstr>Office 테마</vt:lpstr>
      <vt:lpstr>수식</vt:lpstr>
      <vt:lpstr>Illumination</vt:lpstr>
      <vt:lpstr>Illumination: Lighting and Shading</vt:lpstr>
      <vt:lpstr>Illumination Components</vt:lpstr>
      <vt:lpstr>Shading Overview</vt:lpstr>
      <vt:lpstr>A Scene w/o &amp; w/ Lighting</vt:lpstr>
      <vt:lpstr>Light Source Model</vt:lpstr>
      <vt:lpstr>Point Light Source</vt:lpstr>
      <vt:lpstr>Point Light Example</vt:lpstr>
      <vt:lpstr>Directional Light Source</vt:lpstr>
      <vt:lpstr>Directional Light Example</vt:lpstr>
      <vt:lpstr>Spotlight Source</vt:lpstr>
      <vt:lpstr>Spotlight Example</vt:lpstr>
      <vt:lpstr>Attenuation of Light Intensity</vt:lpstr>
      <vt:lpstr>Reflectance Model</vt:lpstr>
      <vt:lpstr>Emission &amp; Ambient Light</vt:lpstr>
      <vt:lpstr>Global vs. Local Illumination</vt:lpstr>
      <vt:lpstr>Diffuse &amp; Specular Reflection Preview</vt:lpstr>
      <vt:lpstr>Pure Diffuse Reflection</vt:lpstr>
      <vt:lpstr>The Amount of Diffuse Reflection</vt:lpstr>
      <vt:lpstr>Specular Reflection</vt:lpstr>
      <vt:lpstr>The Amount of Specular Reflection</vt:lpstr>
      <vt:lpstr>The Effects of Shininess Factor n</vt:lpstr>
      <vt:lpstr>Ambient / Diffuse / Specular Review</vt:lpstr>
      <vt:lpstr>Reflection Components Summary</vt:lpstr>
      <vt:lpstr>Reflectance Model Revisited</vt:lpstr>
      <vt:lpstr>Reflectance Model Revisited</vt:lpstr>
      <vt:lpstr>Light Intensity Function</vt:lpstr>
      <vt:lpstr>Surface Illumination Calculation (1/2)</vt:lpstr>
      <vt:lpstr>Surface Illumination Calculation (2/2)</vt:lpstr>
      <vt:lpstr>What color is a mirror?</vt:lpstr>
    </vt:vector>
  </TitlesOfParts>
  <Company>KUCG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airjung-KUCG</cp:lastModifiedBy>
  <cp:revision>1168</cp:revision>
  <dcterms:created xsi:type="dcterms:W3CDTF">2009-01-13T03:03:42Z</dcterms:created>
  <dcterms:modified xsi:type="dcterms:W3CDTF">2015-04-14T11:01:50Z</dcterms:modified>
</cp:coreProperties>
</file>